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handoutMasterIdLst>
    <p:handoutMasterId r:id="rId64"/>
  </p:handoutMasterIdLst>
  <p:sldIdLst>
    <p:sldId id="272" r:id="rId2"/>
    <p:sldId id="273" r:id="rId3"/>
    <p:sldId id="286" r:id="rId4"/>
    <p:sldId id="288" r:id="rId5"/>
    <p:sldId id="277" r:id="rId6"/>
    <p:sldId id="327" r:id="rId7"/>
    <p:sldId id="290" r:id="rId8"/>
    <p:sldId id="329" r:id="rId9"/>
    <p:sldId id="330" r:id="rId10"/>
    <p:sldId id="324" r:id="rId11"/>
    <p:sldId id="291" r:id="rId12"/>
    <p:sldId id="292" r:id="rId13"/>
    <p:sldId id="332" r:id="rId14"/>
    <p:sldId id="293" r:id="rId15"/>
    <p:sldId id="334" r:id="rId16"/>
    <p:sldId id="294" r:id="rId17"/>
    <p:sldId id="336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38" r:id="rId26"/>
    <p:sldId id="339" r:id="rId27"/>
    <p:sldId id="340" r:id="rId28"/>
    <p:sldId id="341" r:id="rId29"/>
    <p:sldId id="342" r:id="rId30"/>
    <p:sldId id="302" r:id="rId31"/>
    <p:sldId id="303" r:id="rId32"/>
    <p:sldId id="304" r:id="rId33"/>
    <p:sldId id="344" r:id="rId34"/>
    <p:sldId id="305" r:id="rId35"/>
    <p:sldId id="321" r:id="rId36"/>
    <p:sldId id="346" r:id="rId37"/>
    <p:sldId id="347" r:id="rId38"/>
    <p:sldId id="348" r:id="rId39"/>
    <p:sldId id="349" r:id="rId40"/>
    <p:sldId id="350" r:id="rId41"/>
    <p:sldId id="351" r:id="rId42"/>
    <p:sldId id="307" r:id="rId43"/>
    <p:sldId id="322" r:id="rId44"/>
    <p:sldId id="323" r:id="rId45"/>
    <p:sldId id="309" r:id="rId46"/>
    <p:sldId id="310" r:id="rId47"/>
    <p:sldId id="311" r:id="rId48"/>
    <p:sldId id="353" r:id="rId49"/>
    <p:sldId id="354" r:id="rId50"/>
    <p:sldId id="312" r:id="rId51"/>
    <p:sldId id="320" r:id="rId52"/>
    <p:sldId id="356" r:id="rId53"/>
    <p:sldId id="313" r:id="rId54"/>
    <p:sldId id="314" r:id="rId55"/>
    <p:sldId id="358" r:id="rId56"/>
    <p:sldId id="315" r:id="rId57"/>
    <p:sldId id="316" r:id="rId58"/>
    <p:sldId id="318" r:id="rId59"/>
    <p:sldId id="360" r:id="rId60"/>
    <p:sldId id="319" r:id="rId61"/>
    <p:sldId id="325" r:id="rId62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3B"/>
    <a:srgbClr val="C00000"/>
    <a:srgbClr val="00642D"/>
    <a:srgbClr val="007A9B"/>
    <a:srgbClr val="CA00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DA37D80-6434-44D0-A028-1B22A696006F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Средний стиль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65825" autoAdjust="0"/>
  </p:normalViewPr>
  <p:slideViewPr>
    <p:cSldViewPr>
      <p:cViewPr varScale="1">
        <p:scale>
          <a:sx n="60" d="100"/>
          <a:sy n="60" d="100"/>
        </p:scale>
        <p:origin x="-1608" y="-104"/>
      </p:cViewPr>
      <p:guideLst>
        <p:guide orient="horz" pos="2160"/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3BC3F9-9C5B-4717-9F59-36DC790402FE}" type="datetimeFigureOut">
              <a:rPr lang="ru-RU" smtClean="0"/>
              <a:t>22/12/15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14A10-66C2-4A61-B0C2-25BAE495FC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2427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jpg>
</file>

<file path=ppt/media/image13.jpeg>
</file>

<file path=ppt/media/image14.gif>
</file>

<file path=ppt/media/image15.jp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3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133F-8031-4831-8F3E-50C91F823C86}" type="datetimeFigureOut">
              <a:rPr lang="ru-RU" smtClean="0"/>
              <a:t>22/12/15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7B005B-06D2-48E8-9D1D-814134C676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5138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Hello</a:t>
            </a:r>
            <a:r>
              <a:rPr lang="en-US" baseline="0" dirty="0" smtClean="0"/>
              <a:t> everybody. </a:t>
            </a:r>
          </a:p>
          <a:p>
            <a:r>
              <a:rPr lang="en-US" baseline="0" dirty="0" smtClean="0"/>
              <a:t>My today’s talk “Digging Cassandra Cluster” will be about how to determine the most problem tables in Cassandra Cluster.</a:t>
            </a:r>
          </a:p>
          <a:p>
            <a:r>
              <a:rPr lang="en-US" baseline="0" dirty="0" smtClean="0"/>
              <a:t>“The most problem” means “tables that create problems not only for itself but for other tables too”.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2006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guy thought about performance for us.</a:t>
            </a:r>
          </a:p>
          <a:p>
            <a:r>
              <a:rPr lang="en-US" baseline="0" dirty="0" smtClean="0"/>
              <a:t>But one day our happy days finished: we started to violate the soft delivery time requirement.</a:t>
            </a:r>
          </a:p>
          <a:p>
            <a:r>
              <a:rPr lang="en-US" baseline="0" dirty="0" smtClean="0"/>
              <a:t>And we found our cluster in bad condition.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4874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</a:t>
            </a:r>
            <a:r>
              <a:rPr lang="en-US" baseline="0" dirty="0" smtClean="0"/>
              <a:t> were more than 150 different tables in the cluster.</a:t>
            </a:r>
          </a:p>
          <a:p>
            <a:r>
              <a:rPr lang="en-US" baseline="0" dirty="0" smtClean="0"/>
              <a:t>“Different” means different pattern of usage, different data model, different number of requests...</a:t>
            </a:r>
          </a:p>
          <a:p>
            <a:r>
              <a:rPr lang="en-US" baseline="0" dirty="0" smtClean="0"/>
              <a:t>Client read latency ranged from 100 milliseconds to 2 seconds and affected almost all tables.</a:t>
            </a:r>
          </a:p>
          <a:p>
            <a:r>
              <a:rPr lang="en-US" dirty="0" smtClean="0"/>
              <a:t>On</a:t>
            </a:r>
            <a:r>
              <a:rPr lang="en-US" baseline="0" dirty="0" smtClean="0"/>
              <a:t> the slide you can see a plot of client read latency, 99</a:t>
            </a:r>
            <a:r>
              <a:rPr lang="en-US" baseline="30000" dirty="0" smtClean="0"/>
              <a:t>th</a:t>
            </a:r>
            <a:r>
              <a:rPr lang="en-US" baseline="0" dirty="0" smtClean="0"/>
              <a:t> percentile .</a:t>
            </a:r>
            <a:endParaRPr lang="en-US" dirty="0" smtClean="0"/>
          </a:p>
          <a:p>
            <a:r>
              <a:rPr lang="en-US" dirty="0" smtClean="0"/>
              <a:t>And the problem was in that</a:t>
            </a:r>
            <a:r>
              <a:rPr lang="en-US" baseline="0" dirty="0" smtClean="0"/>
              <a:t> with so high read latency almost all subsystems started to work slow and unacceptable.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looked on basic indicators of machines with Cassandra, we found that CPU utilization was pretty high: from 40 percent to 80 percent. </a:t>
            </a:r>
          </a:p>
          <a:p>
            <a:r>
              <a:rPr lang="en-US" baseline="0" dirty="0" smtClean="0"/>
              <a:t>At the same time, disk’s indicators was absolutely normal, so we concluded that we have issue with CPU.</a:t>
            </a:r>
          </a:p>
          <a:p>
            <a:r>
              <a:rPr lang="en-US" baseline="0" dirty="0" smtClean="0"/>
              <a:t>We started investigation and tried to understand the reason for the terrible latency.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0349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</a:t>
            </a:r>
            <a:r>
              <a:rPr lang="en-US" baseline="0" dirty="0" smtClean="0"/>
              <a:t> you find any presentation or an article about understanding problems in Cassandra, it almost certainly will contain words “Look at metrics, search anomalies”.</a:t>
            </a:r>
          </a:p>
          <a:p>
            <a:r>
              <a:rPr lang="en-US" baseline="0" dirty="0" smtClean="0"/>
              <a:t>And of course we followed this sensible recommendation.</a:t>
            </a:r>
          </a:p>
          <a:p>
            <a:r>
              <a:rPr lang="en-US" baseline="0" dirty="0" smtClean="0"/>
              <a:t>On the slide you can see some interesting metrics.</a:t>
            </a:r>
            <a:endParaRPr lang="en-US" u="none" baseline="0" dirty="0" smtClean="0"/>
          </a:p>
          <a:p>
            <a:pPr marL="0" indent="0">
              <a:buFontTx/>
              <a:buNone/>
            </a:pPr>
            <a:r>
              <a:rPr lang="en-US" dirty="0" smtClean="0"/>
              <a:t>But</a:t>
            </a:r>
            <a:r>
              <a:rPr lang="en-US" baseline="0" dirty="0" smtClean="0"/>
              <a:t> these metrics (and all other metrics) didn’t help us. Because high CPU Utilization we saw bad read latency values across almost all of our tables.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For other metrics, in particular, </a:t>
            </a:r>
            <a:r>
              <a:rPr lang="en-US" baseline="0" dirty="0" err="1" smtClean="0"/>
              <a:t>SSTablesPerReadHistogram</a:t>
            </a:r>
            <a:r>
              <a:rPr lang="en-US" baseline="0" dirty="0" smtClean="0"/>
              <a:t>, we saw many pretty similar tables. 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For example, for 65 tables Cassandra processed 3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per read at average. Was it good or bad values? We didn’t know.</a:t>
            </a:r>
          </a:p>
          <a:p>
            <a:pPr marL="0" indent="0">
              <a:buFontTx/>
              <a:buNone/>
            </a:pPr>
            <a:r>
              <a:rPr lang="en-US" dirty="0" smtClean="0"/>
              <a:t>The same situation was for almost all other metrics.</a:t>
            </a:r>
          </a:p>
          <a:p>
            <a:pPr marL="0" indent="0">
              <a:buFontTx/>
              <a:buNone/>
            </a:pPr>
            <a:r>
              <a:rPr lang="en-US" dirty="0" smtClean="0"/>
              <a:t>So, we failed</a:t>
            </a:r>
            <a:r>
              <a:rPr lang="en-US" baseline="0" dirty="0" smtClean="0"/>
              <a:t> to find bad tables. Or probably were in horrible situation and didn’t have bad tables? We didn’t know.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And so, we started to check other hypotheses.</a:t>
            </a:r>
            <a:endParaRPr lang="ru-RU" baseline="0" dirty="0" smtClean="0"/>
          </a:p>
          <a:p>
            <a:pPr marL="0" indent="0">
              <a:buFontTx/>
              <a:buNone/>
            </a:pPr>
            <a:endParaRPr lang="ru-RU" baseline="0" dirty="0" smtClean="0"/>
          </a:p>
          <a:p>
            <a:pPr marL="0" indent="0">
              <a:buFontTx/>
              <a:buNone/>
            </a:pPr>
            <a:r>
              <a:rPr lang="ru-RU" baseline="0" dirty="0" smtClean="0"/>
              <a:t>Говорю много чисел, а на слайде не отражены.</a:t>
            </a:r>
            <a:endParaRPr lang="en-US" baseline="0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9207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</a:t>
            </a:r>
            <a:r>
              <a:rPr lang="en-US" baseline="0" dirty="0" smtClean="0"/>
              <a:t> you find any presentation or an article about understanding problems in Cassandra, it almost certainly will contain words “Look at metrics, search anomalies”.</a:t>
            </a:r>
          </a:p>
          <a:p>
            <a:r>
              <a:rPr lang="en-US" baseline="0" dirty="0" smtClean="0"/>
              <a:t>And of course we followed this sensible recommendation.</a:t>
            </a:r>
          </a:p>
          <a:p>
            <a:r>
              <a:rPr lang="en-US" baseline="0" dirty="0" smtClean="0"/>
              <a:t>On the slide you can see some interesting metrics.</a:t>
            </a:r>
            <a:endParaRPr lang="en-US" u="none" baseline="0" dirty="0" smtClean="0"/>
          </a:p>
          <a:p>
            <a:pPr marL="0" indent="0">
              <a:buFontTx/>
              <a:buNone/>
            </a:pPr>
            <a:r>
              <a:rPr lang="en-US" dirty="0" smtClean="0"/>
              <a:t>But</a:t>
            </a:r>
            <a:r>
              <a:rPr lang="en-US" baseline="0" dirty="0" smtClean="0"/>
              <a:t> these metrics (and all other metrics) didn’t help us. Because high CPU Utilization we saw bad read latency values across almost all of our tables.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For other metrics, in particular, </a:t>
            </a:r>
            <a:r>
              <a:rPr lang="en-US" baseline="0" dirty="0" err="1" smtClean="0"/>
              <a:t>SSTablesPerReadHistogram</a:t>
            </a:r>
            <a:r>
              <a:rPr lang="en-US" baseline="0" dirty="0" smtClean="0"/>
              <a:t>, we saw many pretty similar tables. 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For example, for 65 tables Cassandra processed 3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per read at average. Was it good or bad values? We didn’t know.</a:t>
            </a:r>
          </a:p>
          <a:p>
            <a:pPr marL="0" indent="0">
              <a:buFontTx/>
              <a:buNone/>
            </a:pPr>
            <a:r>
              <a:rPr lang="en-US" dirty="0" smtClean="0"/>
              <a:t>The same situation was for almost all other metrics.</a:t>
            </a:r>
          </a:p>
          <a:p>
            <a:pPr marL="0" indent="0">
              <a:buFontTx/>
              <a:buNone/>
            </a:pPr>
            <a:r>
              <a:rPr lang="en-US" dirty="0" smtClean="0"/>
              <a:t>So, we failed</a:t>
            </a:r>
            <a:r>
              <a:rPr lang="en-US" baseline="0" dirty="0" smtClean="0"/>
              <a:t> to find bad tables. Or probably were in horrible situation and didn’t have bad tables? We didn’t know.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And so, we started to check other hypotheses.</a:t>
            </a:r>
            <a:endParaRPr lang="ru-RU" baseline="0" dirty="0" smtClean="0"/>
          </a:p>
          <a:p>
            <a:pPr marL="0" indent="0">
              <a:buFontTx/>
              <a:buNone/>
            </a:pPr>
            <a:endParaRPr lang="ru-RU" baseline="0" dirty="0" smtClean="0"/>
          </a:p>
          <a:p>
            <a:pPr marL="0" indent="0">
              <a:buFontTx/>
              <a:buNone/>
            </a:pPr>
            <a:r>
              <a:rPr lang="ru-RU" baseline="0" dirty="0" smtClean="0"/>
              <a:t>Говорю много чисел, а на слайде не отражены.</a:t>
            </a:r>
            <a:endParaRPr lang="en-US" baseline="0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9693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 what other processes in Cassandra can cause high</a:t>
            </a:r>
            <a:r>
              <a:rPr lang="en-US" baseline="0" dirty="0" smtClean="0"/>
              <a:t> CPU usage?</a:t>
            </a:r>
          </a:p>
          <a:p>
            <a:r>
              <a:rPr lang="en-US" dirty="0" smtClean="0"/>
              <a:t>We suspected compaction.</a:t>
            </a:r>
          </a:p>
          <a:p>
            <a:r>
              <a:rPr lang="en-US" dirty="0" smtClean="0"/>
              <a:t>For check this</a:t>
            </a:r>
            <a:r>
              <a:rPr lang="en-US" baseline="0" dirty="0" smtClean="0"/>
              <a:t> hypothesis we tried to decrease compaction throughput, increase it, change the compaction strategy.</a:t>
            </a:r>
          </a:p>
          <a:p>
            <a:r>
              <a:rPr lang="en-US" baseline="0" dirty="0" smtClean="0"/>
              <a:t>Nothing changed. Absolutely no changes both in latency and CPU utilization.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1606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 what other processes in Cassandra can cause high</a:t>
            </a:r>
            <a:r>
              <a:rPr lang="en-US" baseline="0" dirty="0" smtClean="0"/>
              <a:t> CPU usage?</a:t>
            </a:r>
          </a:p>
          <a:p>
            <a:r>
              <a:rPr lang="en-US" dirty="0" smtClean="0"/>
              <a:t>We suspected compaction.</a:t>
            </a:r>
          </a:p>
          <a:p>
            <a:r>
              <a:rPr lang="en-US" dirty="0" smtClean="0"/>
              <a:t>For check this</a:t>
            </a:r>
            <a:r>
              <a:rPr lang="en-US" baseline="0" dirty="0" smtClean="0"/>
              <a:t> hypothesis we tried to decrease compaction throughput, increase it, change the compaction strategy.</a:t>
            </a:r>
          </a:p>
          <a:p>
            <a:r>
              <a:rPr lang="en-US" baseline="0" dirty="0" smtClean="0"/>
              <a:t>Nothing changed. Absolutely no changes both in latency and CPU utilization.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22015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</a:t>
            </a:r>
            <a:r>
              <a:rPr lang="en-US" baseline="0" dirty="0" smtClean="0"/>
              <a:t> probably GC is our enemy?</a:t>
            </a:r>
          </a:p>
          <a:p>
            <a:pPr fontAlgn="t"/>
            <a:r>
              <a:rPr lang="en-US" dirty="0" smtClean="0"/>
              <a:t>We observed high GC activity: node spent in GC about 6 second per minute.</a:t>
            </a:r>
          </a:p>
          <a:p>
            <a:pPr fontAlgn="t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read many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good articles about how to tune GC, many successful stories about tuning GC for Cassandra (some links on the slide). And we tried to follow recommendations from these articles.</a:t>
            </a:r>
          </a:p>
          <a:p>
            <a:pPr fontAlgn="t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nothing changed.</a:t>
            </a:r>
          </a:p>
          <a:p>
            <a:pPr fontAlgn="t"/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t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did we wrong? Why nothing helped? </a:t>
            </a:r>
          </a:p>
          <a:p>
            <a:pPr fontAlgn="t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stopped check hypothesis blindly. We needed more information about what our cluster actually did.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2856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</a:t>
            </a:r>
            <a:r>
              <a:rPr lang="en-US" baseline="0" dirty="0" smtClean="0"/>
              <a:t> probably GC is our enemy?</a:t>
            </a:r>
          </a:p>
          <a:p>
            <a:pPr fontAlgn="t"/>
            <a:r>
              <a:rPr lang="en-US" dirty="0" smtClean="0"/>
              <a:t>We observed high GC activity: node spent in GC about 6 second per minute.</a:t>
            </a:r>
          </a:p>
          <a:p>
            <a:pPr fontAlgn="t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read many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good articles about how to tune GC, many successful stories about tuning GC for Cassandra (some links on the slide). And we tried to follow recommendations from these articles.</a:t>
            </a:r>
          </a:p>
          <a:p>
            <a:pPr fontAlgn="t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nothing changed.</a:t>
            </a:r>
          </a:p>
          <a:p>
            <a:pPr fontAlgn="t"/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t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did we wrong? Why nothing helped? </a:t>
            </a:r>
          </a:p>
          <a:p>
            <a:pPr fontAlgn="t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stopped check hypothesis blindly. We needed more information about what our cluster actually did.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3718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understand</a:t>
            </a:r>
            <a:r>
              <a:rPr lang="en-US" baseline="0" dirty="0" smtClean="0"/>
              <a:t> it we chose Java Mission Control and Java Flight Recorder – built-in profiling tools from Oracle JDK 7 Update 40.</a:t>
            </a:r>
          </a:p>
          <a:p>
            <a:r>
              <a:rPr lang="en-US" dirty="0" smtClean="0"/>
              <a:t>It has low overhead –</a:t>
            </a:r>
            <a:r>
              <a:rPr lang="en-US" baseline="0" dirty="0" smtClean="0"/>
              <a:t> from 1 to 2 percent and useful for CPU profiling: contains reports about hot threads, hot methods, call stacks.</a:t>
            </a:r>
          </a:p>
          <a:p>
            <a:r>
              <a:rPr lang="en-US" baseline="0" dirty="0" smtClean="0"/>
              <a:t>We launched one of the nodes under the profiler. And the result was the following: 70 percent of time was spent in </a:t>
            </a:r>
            <a:r>
              <a:rPr lang="en-US" baseline="0" dirty="0" err="1" smtClean="0"/>
              <a:t>SSTablesReader</a:t>
            </a:r>
            <a:r>
              <a:rPr lang="en-US" baseline="0" dirty="0" smtClean="0"/>
              <a:t>.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2317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</a:t>
            </a:r>
            <a:r>
              <a:rPr lang="en-US" baseline="0" dirty="0" smtClean="0"/>
              <a:t> so the key question was “what tables cause most reads of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?”.</a:t>
            </a:r>
          </a:p>
          <a:p>
            <a:r>
              <a:rPr lang="en-US" baseline="0" dirty="0" smtClean="0"/>
              <a:t>As we remember, </a:t>
            </a:r>
            <a:r>
              <a:rPr lang="en-US" baseline="0" dirty="0" err="1" smtClean="0"/>
              <a:t>SSTablesPerReadHistogram</a:t>
            </a:r>
            <a:r>
              <a:rPr lang="en-US" baseline="0" dirty="0" smtClean="0"/>
              <a:t> did not help us, we needed another metric.</a:t>
            </a:r>
          </a:p>
          <a:p>
            <a:r>
              <a:rPr lang="en-US" baseline="0" dirty="0" smtClean="0"/>
              <a:t>And we decided if we had </a:t>
            </a:r>
            <a:r>
              <a:rPr lang="en-US" baseline="0" dirty="0" err="1" smtClean="0"/>
              <a:t>SSTablesPerSecond</a:t>
            </a:r>
            <a:r>
              <a:rPr lang="en-US" baseline="0" dirty="0" smtClean="0"/>
              <a:t> metric (that is how many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each table read per second), it could help us.</a:t>
            </a:r>
          </a:p>
          <a:p>
            <a:r>
              <a:rPr lang="en-US" baseline="0" dirty="0" smtClean="0"/>
              <a:t>Fortunately we can calculate this metric approximately by multiplication </a:t>
            </a:r>
            <a:r>
              <a:rPr lang="en-US" baseline="0" dirty="0" err="1" smtClean="0"/>
              <a:t>SSTablesPerReadHistogram.Mean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ReadLatency.OneMinuteRate</a:t>
            </a:r>
            <a:r>
              <a:rPr lang="en-US" baseline="0" dirty="0" smtClean="0"/>
              <a:t> metrics.</a:t>
            </a:r>
            <a:endParaRPr lang="ru-RU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We did it, and let’s see to a graph of this metric.</a:t>
            </a:r>
          </a:p>
          <a:p>
            <a:endParaRPr lang="en-US" baseline="0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8689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</a:t>
            </a:r>
            <a:r>
              <a:rPr lang="en-US" baseline="0" dirty="0" smtClean="0"/>
              <a:t> we start let me give short overview about who I am and about my company.</a:t>
            </a:r>
          </a:p>
          <a:p>
            <a:r>
              <a:rPr lang="en-US" baseline="0" dirty="0" smtClean="0"/>
              <a:t>My name is Ivan Burmistrov.</a:t>
            </a:r>
          </a:p>
          <a:p>
            <a:r>
              <a:rPr lang="en-US" baseline="0" dirty="0" smtClean="0"/>
              <a:t>I’m tech lead of one of the teams at “SKB </a:t>
            </a:r>
            <a:r>
              <a:rPr lang="en-US" baseline="0" dirty="0" err="1" smtClean="0"/>
              <a:t>Kontur</a:t>
            </a:r>
            <a:r>
              <a:rPr lang="en-US" baseline="0" dirty="0" smtClean="0"/>
              <a:t>”. I started to use Cassandra in production about 5 years ago from version 0.7.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79300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line on this graph</a:t>
            </a:r>
            <a:r>
              <a:rPr lang="en-US" baseline="0" dirty="0" smtClean="0"/>
              <a:t> is values of metric </a:t>
            </a:r>
            <a:r>
              <a:rPr lang="en-US" baseline="0" dirty="0" err="1" smtClean="0"/>
              <a:t>SSTablesPerSecond</a:t>
            </a:r>
            <a:r>
              <a:rPr lang="en-US" baseline="0" dirty="0" smtClean="0"/>
              <a:t> for some table.</a:t>
            </a:r>
          </a:p>
          <a:p>
            <a:r>
              <a:rPr lang="en-US" baseline="0" dirty="0" smtClean="0"/>
              <a:t>This is screenshot of our real graph that we got then, except one detail: </a:t>
            </a:r>
            <a:endParaRPr lang="en-US" dirty="0" smtClean="0"/>
          </a:p>
          <a:p>
            <a:r>
              <a:rPr lang="en-US" dirty="0" smtClean="0"/>
              <a:t>here</a:t>
            </a:r>
            <a:r>
              <a:rPr lang="en-US" baseline="0" dirty="0" smtClean="0"/>
              <a:t> w</a:t>
            </a:r>
            <a:r>
              <a:rPr lang="en-US" dirty="0" smtClean="0"/>
              <a:t>e see one obvious leader that</a:t>
            </a:r>
            <a:r>
              <a:rPr lang="en-US" baseline="0" dirty="0" smtClean="0"/>
              <a:t> dominates, but actually we found 7 such leaders.</a:t>
            </a:r>
          </a:p>
          <a:p>
            <a:r>
              <a:rPr lang="en-US" baseline="0" dirty="0" smtClean="0"/>
              <a:t>I hid other leaders for demonstrate difference between them and other tables.</a:t>
            </a:r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7269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the</a:t>
            </a:r>
            <a:r>
              <a:rPr lang="en-US" baseline="0" dirty="0" smtClean="0"/>
              <a:t> results of analysis of this metric were followings: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We found 7 leading tables, so only 7 candidates for deep investigation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difference between leaders and others was huge, so we hoped that fixing this tables could have a positive effect on entire cluster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And one interesting remark. All leaders were surprises for us. It means that we did not expect that these tables could cause problems for the cluster.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Moreover, the tables were not in leaders neither in read rate nor </a:t>
            </a:r>
            <a:r>
              <a:rPr lang="en-US" baseline="0" dirty="0" err="1" smtClean="0"/>
              <a:t>SSTablesPerRead</a:t>
            </a:r>
            <a:r>
              <a:rPr lang="en-US" baseline="0" dirty="0" smtClean="0"/>
              <a:t> metrics. They were near the middle in both metrics, but after multiplication they became the leaders, as we saw.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When we found 7 candidates, we started to investigate why each of these tables read so many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. And we found 3 types of problems within these tables.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22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First type is “Invalid timestamp usage”.</a:t>
            </a:r>
          </a:p>
          <a:p>
            <a:r>
              <a:rPr lang="en-US" baseline="0" dirty="0" smtClean="0"/>
              <a:t>We had a table where for each user we stored last activity time within each of our subsystems.</a:t>
            </a:r>
          </a:p>
          <a:p>
            <a:r>
              <a:rPr lang="en-US" baseline="0" dirty="0" smtClean="0"/>
              <a:t>For example, last activity in web application, or in API, or any subsystem we can imagine.</a:t>
            </a:r>
          </a:p>
          <a:p>
            <a:r>
              <a:rPr lang="en-US" baseline="0" dirty="0" smtClean="0"/>
              <a:t>And each subsystem wrote into this table individually, so they did not intersect in stored data.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07726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see an example of writing data into this table by two subsystems.</a:t>
            </a:r>
          </a:p>
          <a:p>
            <a:r>
              <a:rPr lang="en-US" dirty="0" smtClean="0"/>
              <a:t>First</a:t>
            </a:r>
            <a:r>
              <a:rPr lang="en-US" baseline="0" dirty="0" smtClean="0"/>
              <a:t> subsystem doesn’t use USING TIMESTAMP instruction, but second uses it. And for timestamp uses current time in ticks.</a:t>
            </a:r>
          </a:p>
          <a:p>
            <a:r>
              <a:rPr lang="en-US" baseline="0" dirty="0" smtClean="0"/>
              <a:t>As we know, if we don’t use USING TIMESTAMP instruction, then Cassandra coordinator calculates it for us as current time in microseconds.</a:t>
            </a:r>
          </a:p>
          <a:p>
            <a:r>
              <a:rPr lang="en-US" baseline="0" dirty="0" smtClean="0"/>
              <a:t>So, second subsystem uses timestamps that ten times bigger than first subsystem uses.</a:t>
            </a:r>
          </a:p>
          <a:p>
            <a:r>
              <a:rPr lang="en-US" baseline="0" dirty="0" smtClean="0"/>
              <a:t>Exactly same situation was in our system.</a:t>
            </a:r>
          </a:p>
          <a:p>
            <a:r>
              <a:rPr lang="en-US" baseline="0" dirty="0" smtClean="0"/>
              <a:t>But these subsystems don’t intersect in stored data, so it seems that it is not too serious bug.</a:t>
            </a:r>
          </a:p>
          <a:p>
            <a:r>
              <a:rPr lang="en-US" baseline="0" dirty="0" smtClean="0"/>
              <a:t>But we had problems, why?</a:t>
            </a: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9191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understand</a:t>
            </a:r>
            <a:r>
              <a:rPr lang="en-US" baseline="0" dirty="0" smtClean="0"/>
              <a:t> it, let’s remember how Cassandra processes read requests.</a:t>
            </a:r>
          </a:p>
          <a:p>
            <a:r>
              <a:rPr lang="en-US" baseline="0" dirty="0" smtClean="0"/>
              <a:t>Assume we have such read query.</a:t>
            </a:r>
          </a:p>
          <a:p>
            <a:r>
              <a:rPr lang="en-US" baseline="0" dirty="0" smtClean="0"/>
              <a:t>There are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and several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. First, Cassandra looks at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 And assume column in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was found.</a:t>
            </a:r>
          </a:p>
          <a:p>
            <a:r>
              <a:rPr lang="en-US" baseline="0" dirty="0" smtClean="0"/>
              <a:t>After that,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using bloom filter. </a:t>
            </a:r>
          </a:p>
          <a:p>
            <a:r>
              <a:rPr lang="en-US" baseline="0" dirty="0" smtClean="0"/>
              <a:t>And after that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according to timestamps. It deletes from consideration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with maximum timestamp lower than column's timestamp that was read from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This great optimization was implemented in CASSANDRA-2498 issue ticket.</a:t>
            </a:r>
          </a:p>
          <a:p>
            <a:r>
              <a:rPr lang="en-US" baseline="0" dirty="0" smtClean="0"/>
              <a:t>At the next step Cassandra reads column from remaining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and returns most recent column.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OK, lets go back to our example.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36483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understand</a:t>
            </a:r>
            <a:r>
              <a:rPr lang="en-US" baseline="0" dirty="0" smtClean="0"/>
              <a:t> it, let’s remember how Cassandra processes read requests.</a:t>
            </a:r>
          </a:p>
          <a:p>
            <a:r>
              <a:rPr lang="en-US" baseline="0" dirty="0" smtClean="0"/>
              <a:t>Assume we have such read query.</a:t>
            </a:r>
          </a:p>
          <a:p>
            <a:r>
              <a:rPr lang="en-US" baseline="0" dirty="0" smtClean="0"/>
              <a:t>There are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and several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. First, Cassandra looks at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 And assume column in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was found.</a:t>
            </a:r>
          </a:p>
          <a:p>
            <a:r>
              <a:rPr lang="en-US" baseline="0" dirty="0" smtClean="0"/>
              <a:t>After that,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using bloom filter. </a:t>
            </a:r>
          </a:p>
          <a:p>
            <a:r>
              <a:rPr lang="en-US" baseline="0" dirty="0" smtClean="0"/>
              <a:t>And after that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according to timestamps. It deletes from consideration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with maximum timestamp lower than column's timestamp that was read from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This great optimization was implemented in CASSANDRA-2498 issue ticket.</a:t>
            </a:r>
          </a:p>
          <a:p>
            <a:r>
              <a:rPr lang="en-US" baseline="0" dirty="0" smtClean="0"/>
              <a:t>At the next step Cassandra reads column from remaining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and returns most recent column.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OK, lets go back to our example.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11052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understand</a:t>
            </a:r>
            <a:r>
              <a:rPr lang="en-US" baseline="0" dirty="0" smtClean="0"/>
              <a:t> it, let’s remember how Cassandra processes read requests.</a:t>
            </a:r>
          </a:p>
          <a:p>
            <a:r>
              <a:rPr lang="en-US" baseline="0" dirty="0" smtClean="0"/>
              <a:t>Assume we have such read query.</a:t>
            </a:r>
          </a:p>
          <a:p>
            <a:r>
              <a:rPr lang="en-US" baseline="0" dirty="0" smtClean="0"/>
              <a:t>There are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and several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. First, Cassandra looks at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 And assume column in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was found.</a:t>
            </a:r>
          </a:p>
          <a:p>
            <a:r>
              <a:rPr lang="en-US" baseline="0" dirty="0" smtClean="0"/>
              <a:t>After that,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using bloom filter. </a:t>
            </a:r>
          </a:p>
          <a:p>
            <a:r>
              <a:rPr lang="en-US" baseline="0" dirty="0" smtClean="0"/>
              <a:t>And after that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according to timestamps. It deletes from consideration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with maximum timestamp lower than column's timestamp that was read from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This great optimization was implemented in CASSANDRA-2498 issue ticket.</a:t>
            </a:r>
          </a:p>
          <a:p>
            <a:r>
              <a:rPr lang="en-US" baseline="0" dirty="0" smtClean="0"/>
              <a:t>At the next step Cassandra reads column from remaining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and returns most recent column.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OK, lets go back to our example.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2701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understand</a:t>
            </a:r>
            <a:r>
              <a:rPr lang="en-US" baseline="0" dirty="0" smtClean="0"/>
              <a:t> it, let’s remember how Cassandra processes read requests.</a:t>
            </a:r>
          </a:p>
          <a:p>
            <a:r>
              <a:rPr lang="en-US" baseline="0" dirty="0" smtClean="0"/>
              <a:t>Assume we have such read query.</a:t>
            </a:r>
          </a:p>
          <a:p>
            <a:r>
              <a:rPr lang="en-US" baseline="0" dirty="0" smtClean="0"/>
              <a:t>There are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and several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. First, Cassandra looks at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 And assume column in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was found.</a:t>
            </a:r>
          </a:p>
          <a:p>
            <a:r>
              <a:rPr lang="en-US" baseline="0" dirty="0" smtClean="0"/>
              <a:t>After that,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using bloom filter. </a:t>
            </a:r>
          </a:p>
          <a:p>
            <a:r>
              <a:rPr lang="en-US" baseline="0" dirty="0" smtClean="0"/>
              <a:t>And after that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according to timestamps. It deletes from consideration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with maximum timestamp lower than column's timestamp that was read from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This great optimization was implemented in CASSANDRA-2498 issue ticket.</a:t>
            </a:r>
          </a:p>
          <a:p>
            <a:r>
              <a:rPr lang="en-US" baseline="0" dirty="0" smtClean="0"/>
              <a:t>At the next step Cassandra reads column from remaining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and returns most recent column.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OK, lets go back to our example.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78333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understand</a:t>
            </a:r>
            <a:r>
              <a:rPr lang="en-US" baseline="0" dirty="0" smtClean="0"/>
              <a:t> it, let’s remember how Cassandra processes read requests.</a:t>
            </a:r>
          </a:p>
          <a:p>
            <a:r>
              <a:rPr lang="en-US" baseline="0" dirty="0" smtClean="0"/>
              <a:t>Assume we have such read query.</a:t>
            </a:r>
          </a:p>
          <a:p>
            <a:r>
              <a:rPr lang="en-US" baseline="0" dirty="0" smtClean="0"/>
              <a:t>There are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and several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. First, Cassandra looks at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 And assume column in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was found.</a:t>
            </a:r>
          </a:p>
          <a:p>
            <a:r>
              <a:rPr lang="en-US" baseline="0" dirty="0" smtClean="0"/>
              <a:t>After that,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using bloom filter. </a:t>
            </a:r>
          </a:p>
          <a:p>
            <a:r>
              <a:rPr lang="en-US" baseline="0" dirty="0" smtClean="0"/>
              <a:t>And after that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according to timestamps. It deletes from consideration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with maximum timestamp lower than column's timestamp that was read from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This great optimization was implemented in CASSANDRA-2498 issue ticket.</a:t>
            </a:r>
          </a:p>
          <a:p>
            <a:r>
              <a:rPr lang="en-US" baseline="0" dirty="0" smtClean="0"/>
              <a:t>At the next step Cassandra reads column from remaining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and returns most recent column.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OK, lets go back to our example.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71262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understand</a:t>
            </a:r>
            <a:r>
              <a:rPr lang="en-US" baseline="0" dirty="0" smtClean="0"/>
              <a:t> it, let’s remember how Cassandra processes read requests.</a:t>
            </a:r>
          </a:p>
          <a:p>
            <a:r>
              <a:rPr lang="en-US" baseline="0" dirty="0" smtClean="0"/>
              <a:t>Assume we have such read query.</a:t>
            </a:r>
          </a:p>
          <a:p>
            <a:r>
              <a:rPr lang="en-US" baseline="0" dirty="0" smtClean="0"/>
              <a:t>There are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and several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. First, Cassandra looks at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 And assume column in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was found.</a:t>
            </a:r>
          </a:p>
          <a:p>
            <a:r>
              <a:rPr lang="en-US" baseline="0" dirty="0" smtClean="0"/>
              <a:t>After that,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using bloom filter. </a:t>
            </a:r>
          </a:p>
          <a:p>
            <a:r>
              <a:rPr lang="en-US" baseline="0" dirty="0" smtClean="0"/>
              <a:t>And after that Cassandra filters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according to timestamps. It deletes from consideration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with maximum timestamp lower than column's timestamp that was read from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This great optimization was implemented in CASSANDRA-2498 issue ticket.</a:t>
            </a:r>
          </a:p>
          <a:p>
            <a:r>
              <a:rPr lang="en-US" baseline="0" dirty="0" smtClean="0"/>
              <a:t>At the next step Cassandra reads column from remaining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and returns most recent column.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OK, lets go back to our example.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4939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SKB </a:t>
            </a:r>
            <a:r>
              <a:rPr lang="en-US" dirty="0" err="1" smtClean="0"/>
              <a:t>Kontur</a:t>
            </a:r>
            <a:r>
              <a:rPr lang="en-US" dirty="0" smtClean="0"/>
              <a:t> –</a:t>
            </a:r>
            <a:r>
              <a:rPr lang="en-US" baseline="0" dirty="0" smtClean="0"/>
              <a:t> company in Russia focuses on services for business.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In particular, “business to business” services: for example, electronic Invoices between trading partners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“business to government” services: for example, electronic reporting of tax returns to government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So, the core part of almost all our services is storage and delivery of critical electronic documents.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54301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columns</a:t>
            </a:r>
            <a:r>
              <a:rPr lang="en-US" baseline="0" dirty="0" smtClean="0"/>
              <a:t> that were written by API subsystem, have lower timestamp than columns that was written by Web Application subsystem.</a:t>
            </a:r>
          </a:p>
          <a:p>
            <a:r>
              <a:rPr lang="en-US" baseline="0" dirty="0" smtClean="0"/>
              <a:t>So, timestamp optimization doesn’t work when we read columns for API subsystem and therefore we read many more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than actually needed.</a:t>
            </a:r>
          </a:p>
          <a:p>
            <a:endParaRPr lang="en-US" baseline="0" dirty="0" smtClean="0"/>
          </a:p>
          <a:p>
            <a:r>
              <a:rPr lang="ru-RU" baseline="0" dirty="0" smtClean="0"/>
              <a:t>Использовать одну систему именования (</a:t>
            </a:r>
            <a:r>
              <a:rPr lang="en-US" baseline="0" dirty="0" smtClean="0"/>
              <a:t>first/second </a:t>
            </a:r>
            <a:r>
              <a:rPr lang="ru-RU" baseline="0" dirty="0" smtClean="0"/>
              <a:t>либо </a:t>
            </a:r>
            <a:r>
              <a:rPr lang="en-US" baseline="0" dirty="0" smtClean="0"/>
              <a:t>API/</a:t>
            </a:r>
            <a:r>
              <a:rPr lang="en-US" baseline="0" dirty="0" err="1" smtClean="0"/>
              <a:t>WebApp</a:t>
            </a:r>
            <a:r>
              <a:rPr lang="en-US" baseline="0" dirty="0" smtClean="0"/>
              <a:t>).</a:t>
            </a: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3145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fix of the problem was</a:t>
            </a:r>
            <a:r>
              <a:rPr lang="en-US" baseline="0" dirty="0" smtClean="0"/>
              <a:t> very simple. We just started to use similar timestamps for all subsystems.</a:t>
            </a:r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97153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Second problem was wit</a:t>
            </a:r>
            <a:r>
              <a:rPr lang="en-US" baseline="0" dirty="0" smtClean="0"/>
              <a:t>h tables for which number of reads greatly exceeded the number of writes.</a:t>
            </a:r>
          </a:p>
          <a:p>
            <a:r>
              <a:rPr lang="en-US" baseline="0" dirty="0" smtClean="0"/>
              <a:t>An example of such table is user accounts.</a:t>
            </a:r>
          </a:p>
          <a:p>
            <a:r>
              <a:rPr lang="en-US" baseline="0" dirty="0" smtClean="0"/>
              <a:t>For these tables each read was from </a:t>
            </a:r>
            <a:r>
              <a:rPr lang="en-US" baseline="0" dirty="0" err="1" smtClean="0"/>
              <a:t>SSTable</a:t>
            </a:r>
            <a:r>
              <a:rPr lang="en-US" baseline="0" dirty="0" smtClean="0"/>
              <a:t> because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with requested column almost certainly was already flushed.</a:t>
            </a:r>
          </a:p>
          <a:p>
            <a:r>
              <a:rPr lang="en-US" baseline="0" dirty="0" smtClean="0"/>
              <a:t>To fix the problem we just enabled row cache for these tables.</a:t>
            </a: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2673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Second problem was wit</a:t>
            </a:r>
            <a:r>
              <a:rPr lang="en-US" baseline="0" dirty="0" smtClean="0"/>
              <a:t>h tables for which number of reads greatly exceeded the number of writes.</a:t>
            </a:r>
          </a:p>
          <a:p>
            <a:r>
              <a:rPr lang="en-US" baseline="0" dirty="0" smtClean="0"/>
              <a:t>An example of such table is user accounts.</a:t>
            </a:r>
          </a:p>
          <a:p>
            <a:r>
              <a:rPr lang="en-US" baseline="0" dirty="0" smtClean="0"/>
              <a:t>For these tables each read was from </a:t>
            </a:r>
            <a:r>
              <a:rPr lang="en-US" baseline="0" dirty="0" err="1" smtClean="0"/>
              <a:t>SSTable</a:t>
            </a:r>
            <a:r>
              <a:rPr lang="en-US" baseline="0" dirty="0" smtClean="0"/>
              <a:t> because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 with requested column almost certainly was already flushed.</a:t>
            </a:r>
          </a:p>
          <a:p>
            <a:r>
              <a:rPr lang="en-US" baseline="0" dirty="0" smtClean="0"/>
              <a:t>To fix the problem we just enabled row cache for these tables.</a:t>
            </a: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8719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Third problem was with aggressive time series data.</a:t>
            </a:r>
          </a:p>
          <a:p>
            <a:r>
              <a:rPr lang="en-US" baseline="0" dirty="0" smtClean="0"/>
              <a:t>Processing time series data is a common usage pattern of Cassandra.</a:t>
            </a:r>
          </a:p>
          <a:p>
            <a:r>
              <a:rPr lang="en-US" baseline="0" dirty="0" smtClean="0"/>
              <a:t>And we use it for storing and analyzing various activities in our system.</a:t>
            </a:r>
          </a:p>
          <a:p>
            <a:r>
              <a:rPr lang="en-US" baseline="0" dirty="0" smtClean="0"/>
              <a:t>We store different activity records and analyze it in background.</a:t>
            </a:r>
          </a:p>
          <a:p>
            <a:r>
              <a:rPr lang="en-US" baseline="0" dirty="0" smtClean="0"/>
              <a:t>But we need a very fast reaction on some type of activity anomalies, so background services is quite aggressively polling time series table for most recent data using query like example on the slide.</a:t>
            </a:r>
          </a:p>
          <a:p>
            <a:r>
              <a:rPr lang="en-US" baseline="0" dirty="0" smtClean="0"/>
              <a:t>Why this is a problem?</a:t>
            </a:r>
          </a:p>
          <a:p>
            <a:r>
              <a:rPr lang="en-US" baseline="0" dirty="0" smtClean="0"/>
              <a:t>To understand it remember again how Cassandra processed read requests.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231547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Again, Cassandra firstly looks at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Then,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using bloom filter.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Unlike read single column Cassandra can’t use timestamp optimization. Because for slice query some columns can be only in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b="0" dirty="0" smtClean="0">
                <a:effectLst/>
              </a:rPr>
              <a:t/>
            </a:r>
            <a:br>
              <a:rPr lang="en-US" b="0" dirty="0" smtClean="0">
                <a:effectLst/>
              </a:rPr>
            </a:b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in CASSANDRA-5514 another great optimization was implemented: Cassandra tracks min and max clustered values per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don’t intersect request for sure.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is, for our example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obviously less values of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record_time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be filtered.</a:t>
            </a:r>
            <a:endParaRPr lang="en-US" b="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Cassandra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 reads column from remaining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merges result.</a:t>
            </a:r>
            <a:endParaRPr lang="en-US" b="0" dirty="0" smtClean="0">
              <a:effectLst/>
            </a:endParaRPr>
          </a:p>
          <a:p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6382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Again, Cassandra firstly looks at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Then,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using bloom filter.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Unlike read single column Cassandra can’t use timestamp optimization. Because for slice query some columns can be only in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b="0" dirty="0" smtClean="0">
                <a:effectLst/>
              </a:rPr>
              <a:t/>
            </a:r>
            <a:br>
              <a:rPr lang="en-US" b="0" dirty="0" smtClean="0">
                <a:effectLst/>
              </a:rPr>
            </a:b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in CASSANDRA-5514 another great optimization was implemented: Cassandra tracks min and max clustered values per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don’t intersect request for sure.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is, for our example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obviously less values of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record_time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be filtered.</a:t>
            </a:r>
            <a:endParaRPr lang="en-US" b="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Cassandra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 reads column from remaining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merges result.</a:t>
            </a:r>
            <a:endParaRPr lang="en-US" b="0" dirty="0" smtClean="0">
              <a:effectLst/>
            </a:endParaRPr>
          </a:p>
          <a:p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1543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Again, Cassandra firstly looks at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Then,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using bloom filter.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Unlike read single column Cassandra can’t use timestamp optimization. Because for slice query some columns can be only in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b="0" dirty="0" smtClean="0">
                <a:effectLst/>
              </a:rPr>
              <a:t/>
            </a:r>
            <a:br>
              <a:rPr lang="en-US" b="0" dirty="0" smtClean="0">
                <a:effectLst/>
              </a:rPr>
            </a:b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in CASSANDRA-5514 another great optimization was implemented: Cassandra tracks min and max clustered values per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don’t intersect request for sure.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is, for our example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obviously less values of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record_time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be filtered.</a:t>
            </a:r>
            <a:endParaRPr lang="en-US" b="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Cassandra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 reads column from remaining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merges result.</a:t>
            </a:r>
            <a:endParaRPr lang="en-US" b="0" dirty="0" smtClean="0">
              <a:effectLst/>
            </a:endParaRPr>
          </a:p>
          <a:p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082626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Again, Cassandra firstly looks at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Then,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using bloom filter.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Unlike read single column Cassandra can’t use timestamp optimization. Because for slice query some columns can be only in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b="0" dirty="0" smtClean="0">
                <a:effectLst/>
              </a:rPr>
              <a:t/>
            </a:r>
            <a:br>
              <a:rPr lang="en-US" b="0" dirty="0" smtClean="0">
                <a:effectLst/>
              </a:rPr>
            </a:b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in CASSANDRA-5514 another great optimization was implemented: Cassandra tracks min and max clustered values per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don’t intersect request for sure.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is, for our example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obviously less values of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record_time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be filtered.</a:t>
            </a:r>
            <a:endParaRPr lang="en-US" b="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Cassandra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 reads column from remaining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merges result.</a:t>
            </a:r>
            <a:endParaRPr lang="en-US" b="0" dirty="0" smtClean="0">
              <a:effectLst/>
            </a:endParaRPr>
          </a:p>
          <a:p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368624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Again, Cassandra firstly looks at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Then,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using bloom filter.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Unlike read single column Cassandra can’t use timestamp optimization. Because for slice query some columns can be only in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b="0" dirty="0" smtClean="0">
                <a:effectLst/>
              </a:rPr>
              <a:t/>
            </a:r>
            <a:br>
              <a:rPr lang="en-US" b="0" dirty="0" smtClean="0">
                <a:effectLst/>
              </a:rPr>
            </a:b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in CASSANDRA-5514 another great optimization was implemented: Cassandra tracks min and max clustered values per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don’t intersect request for sure.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is, for our example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obviously less values of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record_time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be filtered.</a:t>
            </a:r>
            <a:endParaRPr lang="en-US" b="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Cassandra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 reads column from remaining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merges result.</a:t>
            </a:r>
            <a:endParaRPr lang="en-US" b="0" dirty="0" smtClean="0">
              <a:effectLst/>
            </a:endParaRPr>
          </a:p>
          <a:p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1265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particular, my team focuses on electronic document interchange</a:t>
            </a:r>
            <a:r>
              <a:rPr lang="en-US" baseline="0" dirty="0" smtClean="0"/>
              <a:t> between retailers and suppliers of products. </a:t>
            </a:r>
          </a:p>
          <a:p>
            <a:r>
              <a:rPr lang="en-US" baseline="0" dirty="0" smtClean="0"/>
              <a:t>Example of retailer on the slide here is </a:t>
            </a:r>
            <a:r>
              <a:rPr lang="en-US" baseline="0" dirty="0" err="1" smtClean="0"/>
              <a:t>Auchan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Auchan</a:t>
            </a:r>
            <a:r>
              <a:rPr lang="en-US" baseline="0" dirty="0" smtClean="0"/>
              <a:t>, for those who don’t know, is big European chain store like Walmart.</a:t>
            </a:r>
          </a:p>
          <a:p>
            <a:r>
              <a:rPr lang="en-US" baseline="0" dirty="0" smtClean="0"/>
              <a:t>Suppliers of products are companies like Procter &amp; Gamble, Nestle and Coca-Cola.</a:t>
            </a:r>
          </a:p>
          <a:p>
            <a:r>
              <a:rPr lang="en-US" dirty="0" smtClean="0"/>
              <a:t>Every day retailers</a:t>
            </a:r>
            <a:r>
              <a:rPr lang="en-US" baseline="0" dirty="0" smtClean="0"/>
              <a:t> order products from suppliers through our service and expect this products will be in shops on time.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76084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Again, Cassandra firstly looks at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Then,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using bloom filter.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Unlike read single column Cassandra can’t use timestamp optimization. Because for slice query some columns can be only in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b="0" dirty="0" smtClean="0">
                <a:effectLst/>
              </a:rPr>
              <a:t/>
            </a:r>
            <a:br>
              <a:rPr lang="en-US" b="0" dirty="0" smtClean="0">
                <a:effectLst/>
              </a:rPr>
            </a:b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in CASSANDRA-5514 another great optimization was implemented: Cassandra tracks min and max clustered values per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don’t intersect request for sure.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is, for our example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obviously less values of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record_time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be filtered.</a:t>
            </a:r>
            <a:endParaRPr lang="en-US" b="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Cassandra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 reads column from remaining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merges result.</a:t>
            </a:r>
            <a:endParaRPr lang="en-US" b="0" dirty="0" smtClean="0">
              <a:effectLst/>
            </a:endParaRPr>
          </a:p>
          <a:p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905708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Again, Cassandra firstly looks at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Then,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using bloom filter.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Unlike read single column Cassandra can’t use timestamp optimization. Because for slice query some columns can be only in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 smtClean="0">
              <a:effectLst/>
            </a:endParaRPr>
          </a:p>
          <a:p>
            <a:pPr rtl="0"/>
            <a:r>
              <a:rPr lang="en-US" b="0" dirty="0" smtClean="0">
                <a:effectLst/>
              </a:rPr>
              <a:t/>
            </a:r>
            <a:br>
              <a:rPr lang="en-US" b="0" dirty="0" smtClean="0">
                <a:effectLst/>
              </a:rPr>
            </a:b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in CASSANDRA-5514 another great optimization was implemented: Cassandra tracks min and max clustered values per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filters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don’t intersect request for sure.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is, for our example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obviously less values of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record_time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be filtered.</a:t>
            </a:r>
            <a:endParaRPr lang="en-US" b="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Cassandra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 reads column from remaining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SSTables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merges result.</a:t>
            </a:r>
            <a:endParaRPr lang="en-US" b="0" dirty="0" smtClean="0">
              <a:effectLst/>
            </a:endParaRPr>
          </a:p>
          <a:p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78144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So, the fix</a:t>
            </a:r>
            <a:r>
              <a:rPr lang="en-US" baseline="0" dirty="0" smtClean="0"/>
              <a:t> was simple: we just upgraded to Cassandra 2.0.</a:t>
            </a: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199814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</a:t>
            </a:r>
            <a:r>
              <a:rPr lang="en-US" baseline="0" dirty="0" smtClean="0"/>
              <a:t> remember the graphic of </a:t>
            </a:r>
            <a:r>
              <a:rPr lang="en-US" baseline="0" dirty="0" err="1" smtClean="0"/>
              <a:t>SSTablesPerSecond</a:t>
            </a:r>
            <a:r>
              <a:rPr lang="en-US" baseline="0" dirty="0" smtClean="0"/>
              <a:t> metric before our fix.</a:t>
            </a:r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939349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here is</a:t>
            </a:r>
            <a:r>
              <a:rPr lang="en-US" baseline="0" dirty="0" smtClean="0"/>
              <a:t> graphic after our fixes. Impressive difference.</a:t>
            </a:r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30294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about our main goal?</a:t>
            </a:r>
          </a:p>
          <a:p>
            <a:r>
              <a:rPr lang="en-US" dirty="0" smtClean="0"/>
              <a:t>Both latency and CPU was</a:t>
            </a:r>
            <a:r>
              <a:rPr lang="en-US" baseline="0" dirty="0" smtClean="0"/>
              <a:t> reduced, comparison on the slide.</a:t>
            </a:r>
          </a:p>
          <a:p>
            <a:r>
              <a:rPr lang="en-US" baseline="0" dirty="0" smtClean="0"/>
              <a:t>Good result, but not excellent. We wanted better result,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being safe</a:t>
            </a:r>
            <a:r>
              <a:rPr lang="en-US" baseline="0" dirty="0" smtClean="0"/>
              <a:t>.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91933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we profiled a Cassandra node</a:t>
            </a:r>
            <a:r>
              <a:rPr lang="en-US" baseline="0" dirty="0" smtClean="0"/>
              <a:t> again.</a:t>
            </a:r>
            <a:br>
              <a:rPr lang="en-US" baseline="0" dirty="0" smtClean="0"/>
            </a:br>
            <a:r>
              <a:rPr lang="en-US" baseline="0" dirty="0" smtClean="0"/>
              <a:t>Time spent in reading </a:t>
            </a:r>
            <a:r>
              <a:rPr lang="en-US" baseline="0" dirty="0" err="1" smtClean="0"/>
              <a:t>SSTables</a:t>
            </a:r>
            <a:r>
              <a:rPr lang="en-US" baseline="0" dirty="0" smtClean="0"/>
              <a:t> became equals to time spent in reading </a:t>
            </a:r>
            <a:r>
              <a:rPr lang="en-US" baseline="0" dirty="0" err="1" smtClean="0"/>
              <a:t>Memtable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And 70 percent of time was in processing slice queries.</a:t>
            </a:r>
          </a:p>
          <a:p>
            <a:r>
              <a:rPr lang="en-US" baseline="0" dirty="0" smtClean="0"/>
              <a:t>So, the question was: what tables generated this high activity?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563260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answer, we looked at the metrics again.</a:t>
            </a:r>
          </a:p>
          <a:p>
            <a:r>
              <a:rPr lang="en-US" baseline="0" dirty="0" smtClean="0"/>
              <a:t>On the slide there are two useful metrics for analyzing slice request activity.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LiveScannedHistogram</a:t>
            </a:r>
            <a:r>
              <a:rPr lang="en-US" dirty="0" smtClean="0"/>
              <a:t>: histogram</a:t>
            </a:r>
            <a:r>
              <a:rPr lang="en-US" baseline="0" dirty="0" smtClean="0"/>
              <a:t> of the number of scanned live columns per slice query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TombstonesScannedHistogram</a:t>
            </a:r>
            <a:r>
              <a:rPr lang="en-US" baseline="0" dirty="0" smtClean="0"/>
              <a:t>: histogram of the number of scanned tombstones per slice query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But again, we did not find any anomalies in this metrics.</a:t>
            </a: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06050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answer, we looked at the metrics again.</a:t>
            </a:r>
          </a:p>
          <a:p>
            <a:r>
              <a:rPr lang="en-US" baseline="0" dirty="0" smtClean="0"/>
              <a:t>On the slide there are two useful metrics for analyzing slice request activity.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LiveScannedHistogram</a:t>
            </a:r>
            <a:r>
              <a:rPr lang="en-US" dirty="0" smtClean="0"/>
              <a:t>: histogram</a:t>
            </a:r>
            <a:r>
              <a:rPr lang="en-US" baseline="0" dirty="0" smtClean="0"/>
              <a:t> of the number of scanned live columns per slice query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TombstonesScannedHistogram</a:t>
            </a:r>
            <a:r>
              <a:rPr lang="en-US" baseline="0" dirty="0" smtClean="0"/>
              <a:t>: histogram of the number of scanned tombstones per slice query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But again, we did not find any anomalies in this metrics.</a:t>
            </a: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556453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answer, we looked at the metrics again.</a:t>
            </a:r>
          </a:p>
          <a:p>
            <a:r>
              <a:rPr lang="en-US" baseline="0" dirty="0" smtClean="0"/>
              <a:t>On the slide there are two useful metrics for analyzing slice request activity.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LiveScannedHistogram</a:t>
            </a:r>
            <a:r>
              <a:rPr lang="en-US" dirty="0" smtClean="0"/>
              <a:t>: histogram</a:t>
            </a:r>
            <a:r>
              <a:rPr lang="en-US" baseline="0" dirty="0" smtClean="0"/>
              <a:t> of the number of scanned live columns per slice query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TombstonesScannedHistogram</a:t>
            </a:r>
            <a:r>
              <a:rPr lang="en-US" baseline="0" dirty="0" smtClean="0"/>
              <a:t>: histogram of the number of scanned tombstones per slice query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But again, we did not find any anomalies in this metrics.</a:t>
            </a: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759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</a:t>
            </a:r>
            <a:r>
              <a:rPr lang="en-US" baseline="0" dirty="0" smtClean="0"/>
              <a:t> o</a:t>
            </a:r>
            <a:r>
              <a:rPr lang="en-US" dirty="0" smtClean="0"/>
              <a:t>ur</a:t>
            </a:r>
            <a:r>
              <a:rPr lang="en-US" baseline="0" dirty="0" smtClean="0"/>
              <a:t> service is business critical because it is on the critical path of delivering products to customers in shops.</a:t>
            </a:r>
          </a:p>
          <a:p>
            <a:r>
              <a:rPr lang="en-US" baseline="0" dirty="0" smtClean="0"/>
              <a:t>And our clients expect from constant availability us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guarantee of delivering electronic documents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because of reliability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requirements we chose Cassandra.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about the document delivery time?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part of requirements is pretty soft: we just need to guarantee delivery time not exceed one minute.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minute!? Sounds like “infinite”, isn’t it? Yes, we thought as well, because we built our service based on Cassandra and it just worked.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of course we passed this delivery time requirement without any difficulties.</a:t>
            </a:r>
            <a:endParaRPr lang="ru-RU" sz="12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538186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tried to use successful trick and built metric </a:t>
            </a:r>
            <a:r>
              <a:rPr lang="en-US" baseline="0" dirty="0" err="1" smtClean="0"/>
              <a:t>LiveScannedPerSecond</a:t>
            </a:r>
            <a:r>
              <a:rPr lang="en-US" baseline="0" dirty="0" smtClean="0"/>
              <a:t>: how many live column Cassandra scans per second for each table.</a:t>
            </a:r>
          </a:p>
          <a:p>
            <a:r>
              <a:rPr lang="en-US" dirty="0" smtClean="0"/>
              <a:t>The formula and our</a:t>
            </a:r>
            <a:r>
              <a:rPr lang="en-US" baseline="0" dirty="0" smtClean="0"/>
              <a:t> </a:t>
            </a:r>
            <a:r>
              <a:rPr lang="en-US" dirty="0" smtClean="0"/>
              <a:t>graph on the slide.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46568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results</a:t>
            </a:r>
            <a:r>
              <a:rPr lang="en-US" baseline="0" dirty="0" smtClean="0"/>
              <a:t> of analyzing this metric were following: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1 obvious leader with a large difference between it and others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 leader was big surprise. 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It was the table we used for calculating unimportant background statistics. And because of bug we scanned bigger slices than needed.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So, we simply fixed the bug.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933052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results</a:t>
            </a:r>
            <a:r>
              <a:rPr lang="en-US" baseline="0" dirty="0" smtClean="0"/>
              <a:t> of analyzing this metric were following: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1 obvious leader with a large difference between it and others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 leader was big surprise. 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It was the table we used for calculating unimportant background statistics. And because of bug we scanned bigger slices than needed.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So, we simply fixed the bug.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527592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about our main goal?</a:t>
            </a:r>
          </a:p>
          <a:p>
            <a:r>
              <a:rPr lang="en-US" dirty="0" smtClean="0"/>
              <a:t>Both latency and CPU was</a:t>
            </a:r>
            <a:r>
              <a:rPr lang="en-US" baseline="0" dirty="0" smtClean="0"/>
              <a:t> reduced, comparison on the slide.</a:t>
            </a:r>
          </a:p>
          <a:p>
            <a:r>
              <a:rPr lang="en-US" baseline="0" dirty="0" smtClean="0"/>
              <a:t>Good result, but still not enough for us. 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609277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we profiled node</a:t>
            </a:r>
            <a:r>
              <a:rPr lang="en-US" baseline="0" dirty="0" smtClean="0"/>
              <a:t> again and found that node spend 30% of time in compaction.</a:t>
            </a:r>
          </a:p>
          <a:p>
            <a:r>
              <a:rPr lang="en-US" baseline="0" dirty="0" smtClean="0"/>
              <a:t>For fix it we just throttled down compactions during high load period and throttled up it during low load period.</a:t>
            </a:r>
          </a:p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534884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we profiled node</a:t>
            </a:r>
            <a:r>
              <a:rPr lang="en-US" baseline="0" dirty="0" smtClean="0"/>
              <a:t> again and found that node spend 30% of time in compaction.</a:t>
            </a:r>
          </a:p>
          <a:p>
            <a:r>
              <a:rPr lang="en-US" baseline="0" dirty="0" smtClean="0"/>
              <a:t>For fix it we just throttled down compactions during high load period and throttled up it during low load period.</a:t>
            </a:r>
          </a:p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65307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Let’s look at the client latency difference before and after all these fixes.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en-US" b="0" dirty="0" smtClean="0">
              <a:effectLst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894526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these</a:t>
            </a:r>
            <a:r>
              <a:rPr lang="en-US" baseline="0" dirty="0" smtClean="0"/>
              <a:t> results in numbers.</a:t>
            </a:r>
          </a:p>
          <a:p>
            <a:r>
              <a:rPr lang="en-US" baseline="0" dirty="0" smtClean="0"/>
              <a:t>We reduced upper limit of latency from 2 seconds to 50 milliseconds.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529497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Thera are many metrics that could be build from base Cassandra metrics, for example:</a:t>
            </a:r>
          </a:p>
          <a:p>
            <a:r>
              <a:rPr lang="en-US" dirty="0" err="1" smtClean="0"/>
              <a:t>TombstoneScannedPerSecond</a:t>
            </a:r>
            <a:r>
              <a:rPr lang="en-US" dirty="0" smtClean="0"/>
              <a:t> could answer the question: does the cluster waste time in scanning many tombstones?</a:t>
            </a:r>
          </a:p>
          <a:p>
            <a:r>
              <a:rPr lang="en-US" dirty="0" err="1" smtClean="0"/>
              <a:t>KeyCacheMissesPerSecond</a:t>
            </a:r>
            <a:r>
              <a:rPr lang="en-US" dirty="0" smtClean="0"/>
              <a:t> could answer the question: do some tables in the cluster have problems with </a:t>
            </a:r>
            <a:r>
              <a:rPr lang="en-US" dirty="0" err="1" smtClean="0"/>
              <a:t>keyCache</a:t>
            </a:r>
            <a:r>
              <a:rPr lang="en-US" dirty="0" smtClean="0"/>
              <a:t>?</a:t>
            </a:r>
          </a:p>
          <a:p>
            <a:r>
              <a:rPr lang="en-US" dirty="0" smtClean="0"/>
              <a:t>We made a few</a:t>
            </a:r>
            <a:r>
              <a:rPr lang="en-US" baseline="0" dirty="0" smtClean="0"/>
              <a:t> small fixes based on the information from these metrics. I have not enough time to tell about them in details.</a:t>
            </a:r>
            <a:endParaRPr lang="en-US" dirty="0" smtClean="0"/>
          </a:p>
          <a:p>
            <a:r>
              <a:rPr lang="en-US" dirty="0" smtClean="0"/>
              <a:t>But after all these fixes</a:t>
            </a:r>
            <a:r>
              <a:rPr lang="en-US" baseline="0" dirty="0" smtClean="0"/>
              <a:t> we got following results:</a:t>
            </a:r>
          </a:p>
          <a:p>
            <a:r>
              <a:rPr lang="en-US" dirty="0" smtClean="0"/>
              <a:t>50</a:t>
            </a:r>
            <a:r>
              <a:rPr lang="en-US" baseline="0" dirty="0" smtClean="0"/>
              <a:t> times less at average! It was unbelievable  for us, because we did not do something extraordinary. </a:t>
            </a:r>
          </a:p>
          <a:p>
            <a:r>
              <a:rPr lang="en-US" baseline="0" dirty="0" smtClean="0"/>
              <a:t>Almost fixes was pretty simple, some of them did not require coding, only settings tuning.</a:t>
            </a:r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w</a:t>
            </a:r>
            <a:r>
              <a:rPr lang="en-US" dirty="0" smtClean="0"/>
              <a:t>e still use this metrics not only to</a:t>
            </a:r>
            <a:r>
              <a:rPr lang="en-US" baseline="0" dirty="0" smtClean="0"/>
              <a:t> </a:t>
            </a:r>
            <a:r>
              <a:rPr lang="en-US" dirty="0" smtClean="0"/>
              <a:t>investigate problems, but for check our data model assumptions in</a:t>
            </a:r>
            <a:r>
              <a:rPr lang="en-US" baseline="0" dirty="0" smtClean="0"/>
              <a:t> </a:t>
            </a:r>
            <a:r>
              <a:rPr lang="en-US" dirty="0" smtClean="0"/>
              <a:t>production.</a:t>
            </a:r>
          </a:p>
          <a:p>
            <a:r>
              <a:rPr lang="en-US" dirty="0" smtClean="0"/>
              <a:t>For example, we expected that some table will scan very few tombstones. A simple look at </a:t>
            </a:r>
            <a:r>
              <a:rPr lang="en-US" dirty="0" err="1" smtClean="0"/>
              <a:t>TombstonesScannedPerSecond</a:t>
            </a:r>
            <a:r>
              <a:rPr lang="en-US" dirty="0" smtClean="0"/>
              <a:t> metric can answer if is it true or not.</a:t>
            </a:r>
          </a:p>
          <a:p>
            <a:endParaRPr lang="en-US" dirty="0" smtClean="0"/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wrap up, I recommend to try calculating these metrics on your cluster. Probably you will get some surprises like we got.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258557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Thera are many metrics that could be build from base Cassandra metrics, for example:</a:t>
            </a:r>
          </a:p>
          <a:p>
            <a:r>
              <a:rPr lang="en-US" dirty="0" err="1" smtClean="0"/>
              <a:t>TombstoneScannedPerSecond</a:t>
            </a:r>
            <a:r>
              <a:rPr lang="en-US" dirty="0" smtClean="0"/>
              <a:t> could answer the question: does the cluster waste time in scanning many tombstones?</a:t>
            </a:r>
          </a:p>
          <a:p>
            <a:r>
              <a:rPr lang="en-US" dirty="0" err="1" smtClean="0"/>
              <a:t>KeyCacheMissesPerSecond</a:t>
            </a:r>
            <a:r>
              <a:rPr lang="en-US" dirty="0" smtClean="0"/>
              <a:t> could answer the question: do some tables in the cluster have problems with </a:t>
            </a:r>
            <a:r>
              <a:rPr lang="en-US" dirty="0" err="1" smtClean="0"/>
              <a:t>keyCache</a:t>
            </a:r>
            <a:r>
              <a:rPr lang="en-US" dirty="0" smtClean="0"/>
              <a:t>?</a:t>
            </a:r>
          </a:p>
          <a:p>
            <a:r>
              <a:rPr lang="en-US" dirty="0" smtClean="0"/>
              <a:t>We made a few</a:t>
            </a:r>
            <a:r>
              <a:rPr lang="en-US" baseline="0" dirty="0" smtClean="0"/>
              <a:t> small fixes based on the information from these metrics. I have not enough time to tell about them in details.</a:t>
            </a:r>
            <a:endParaRPr lang="en-US" dirty="0" smtClean="0"/>
          </a:p>
          <a:p>
            <a:r>
              <a:rPr lang="en-US" dirty="0" smtClean="0"/>
              <a:t>But after all these fixes</a:t>
            </a:r>
            <a:r>
              <a:rPr lang="en-US" baseline="0" dirty="0" smtClean="0"/>
              <a:t> we got following results:</a:t>
            </a:r>
          </a:p>
          <a:p>
            <a:r>
              <a:rPr lang="en-US" dirty="0" smtClean="0"/>
              <a:t>50</a:t>
            </a:r>
            <a:r>
              <a:rPr lang="en-US" baseline="0" dirty="0" smtClean="0"/>
              <a:t> times less at average! It was unbelievable  for us, because we did not do something extraordinary. </a:t>
            </a:r>
          </a:p>
          <a:p>
            <a:r>
              <a:rPr lang="en-US" baseline="0" dirty="0" smtClean="0"/>
              <a:t>Almost fixes was pretty simple, some of them did not require coding, only settings tuning.</a:t>
            </a:r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w</a:t>
            </a:r>
            <a:r>
              <a:rPr lang="en-US" dirty="0" smtClean="0"/>
              <a:t>e still use this metrics not only to</a:t>
            </a:r>
            <a:r>
              <a:rPr lang="en-US" baseline="0" dirty="0" smtClean="0"/>
              <a:t> </a:t>
            </a:r>
            <a:r>
              <a:rPr lang="en-US" dirty="0" smtClean="0"/>
              <a:t>investigate problems, but for check our data model assumptions in</a:t>
            </a:r>
            <a:r>
              <a:rPr lang="en-US" baseline="0" dirty="0" smtClean="0"/>
              <a:t> </a:t>
            </a:r>
            <a:r>
              <a:rPr lang="en-US" dirty="0" smtClean="0"/>
              <a:t>production.</a:t>
            </a:r>
          </a:p>
          <a:p>
            <a:r>
              <a:rPr lang="en-US" dirty="0" smtClean="0"/>
              <a:t>For example, we expected that some table will scan very few tombstones. A simple look at </a:t>
            </a:r>
            <a:r>
              <a:rPr lang="en-US" dirty="0" err="1" smtClean="0"/>
              <a:t>TombstonesScannedPerSecond</a:t>
            </a:r>
            <a:r>
              <a:rPr lang="en-US" dirty="0" smtClean="0"/>
              <a:t> metric can answer if is it true or not.</a:t>
            </a:r>
          </a:p>
          <a:p>
            <a:endParaRPr lang="en-US" dirty="0" smtClean="0"/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wrap up, I recommend to try calculating these metrics on your cluster. Probably you will get some surprises like we got.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445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</a:t>
            </a:r>
            <a:r>
              <a:rPr lang="en-US" baseline="0" dirty="0" smtClean="0"/>
              <a:t> o</a:t>
            </a:r>
            <a:r>
              <a:rPr lang="en-US" dirty="0" smtClean="0"/>
              <a:t>ur</a:t>
            </a:r>
            <a:r>
              <a:rPr lang="en-US" baseline="0" dirty="0" smtClean="0"/>
              <a:t> service is business critical because it is on the critical path of delivering products to customers in shops.</a:t>
            </a:r>
          </a:p>
          <a:p>
            <a:r>
              <a:rPr lang="en-US" baseline="0" dirty="0" smtClean="0"/>
              <a:t>And our clients expect from constant availability us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guarantee of delivering electronic documents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because of reliability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requirements we chose Cassandra.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about the document delivery time?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part of requirements is pretty soft: we just need to guarantee delivery time not exceed one minute.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minute!? Sounds like “infinite”, isn’t it? Yes, we thought as well, because we built our service based on Cassandra and it just worked.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of course we passed this delivery time requirement without any difficulties.</a:t>
            </a:r>
            <a:endParaRPr lang="ru-RU" sz="12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616117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A5CA1-953D-C849-BCD8-64DC6E9D087E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14255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1976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we were relaxed</a:t>
            </a:r>
            <a:r>
              <a:rPr lang="en-US" baseline="0" dirty="0" smtClean="0"/>
              <a:t>, careless and we added, added, added features into our service. And, as result, we added, added, added tables into cluster.</a:t>
            </a:r>
          </a:p>
          <a:p>
            <a:r>
              <a:rPr lang="en-US" baseline="0" dirty="0" smtClean="0"/>
              <a:t>We didn’t think about performance.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1850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we were relaxed</a:t>
            </a:r>
            <a:r>
              <a:rPr lang="en-US" baseline="0" dirty="0" smtClean="0"/>
              <a:t>, careless and we added, added, added features into our service. And, as result, we added, added, added tables into cluster.</a:t>
            </a:r>
          </a:p>
          <a:p>
            <a:r>
              <a:rPr lang="en-US" baseline="0" dirty="0" smtClean="0"/>
              <a:t>We didn’t think about performance.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85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we were relaxed</a:t>
            </a:r>
            <a:r>
              <a:rPr lang="en-US" baseline="0" dirty="0" smtClean="0"/>
              <a:t>, careless and we added, added, added features into our service. And, as result, we added, added, added tables into cluster.</a:t>
            </a:r>
          </a:p>
          <a:p>
            <a:r>
              <a:rPr lang="en-US" baseline="0" dirty="0" smtClean="0"/>
              <a:t>We didn’t think about performance.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B005B-06D2-48E8-9D1D-814134C6768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1349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8200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ummit_PP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0" y="0"/>
            <a:ext cx="9202899" cy="522111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34393" y="2604068"/>
            <a:ext cx="7075214" cy="1168282"/>
          </a:xfrm>
        </p:spPr>
        <p:txBody>
          <a:bodyPr anchor="ctr" anchorCtr="0">
            <a:noAutofit/>
          </a:bodyPr>
          <a:lstStyle>
            <a:lvl1pPr algn="ctr"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8" name="Picture 7" descr="Summit_Logo_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637" y="354641"/>
            <a:ext cx="1988726" cy="198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8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5"/>
          <p:cNvSpPr>
            <a:spLocks noGrp="1"/>
          </p:cNvSpPr>
          <p:nvPr>
            <p:ph sz="quarter" idx="13"/>
          </p:nvPr>
        </p:nvSpPr>
        <p:spPr>
          <a:xfrm>
            <a:off x="971550" y="1203599"/>
            <a:ext cx="7200850" cy="3455715"/>
          </a:xfrm>
        </p:spPr>
        <p:txBody>
          <a:bodyPr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cxnSp>
        <p:nvCxnSpPr>
          <p:cNvPr id="11" name="Прямая соединительная линия 10"/>
          <p:cNvCxnSpPr/>
          <p:nvPr userDrawn="1"/>
        </p:nvCxnSpPr>
        <p:spPr>
          <a:xfrm>
            <a:off x="971600" y="1203598"/>
            <a:ext cx="72008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139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 пояснения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5" name="Текст 11"/>
          <p:cNvSpPr>
            <a:spLocks noGrp="1"/>
          </p:cNvSpPr>
          <p:nvPr>
            <p:ph type="body" sz="quarter" idx="14" hasCustomPrompt="1"/>
          </p:nvPr>
        </p:nvSpPr>
        <p:spPr>
          <a:xfrm>
            <a:off x="971550" y="1275606"/>
            <a:ext cx="7200850" cy="309167"/>
          </a:xfrm>
        </p:spPr>
        <p:txBody>
          <a:bodyPr anchor="b">
            <a:normAutofit/>
          </a:bodyPr>
          <a:lstStyle>
            <a:lvl1pPr marL="0" indent="0">
              <a:buNone/>
              <a:defRPr sz="1800" cap="none" baseline="0"/>
            </a:lvl1pPr>
          </a:lstStyle>
          <a:p>
            <a:pPr lvl="0"/>
            <a:r>
              <a:rPr lang="ru-RU" dirty="0" smtClean="0"/>
              <a:t>Тут могут быть пояснения к рисункам </a:t>
            </a:r>
            <a:endParaRPr lang="ru-RU" dirty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3"/>
          </p:nvPr>
        </p:nvSpPr>
        <p:spPr>
          <a:xfrm>
            <a:off x="971550" y="1999750"/>
            <a:ext cx="2975578" cy="2191339"/>
          </a:xfrm>
        </p:spPr>
        <p:txBody>
          <a:bodyPr lIns="360000" tIns="360000">
            <a:noAutofit/>
          </a:bodyPr>
          <a:lstStyle>
            <a:lvl1pPr marL="0" indent="0">
              <a:buNone/>
              <a:defRPr sz="1800"/>
            </a:lvl1pPr>
          </a:lstStyle>
          <a:p>
            <a:endParaRPr lang="ru-RU" dirty="0"/>
          </a:p>
        </p:txBody>
      </p:sp>
      <p:sp>
        <p:nvSpPr>
          <p:cNvPr id="12" name="Рисунок 8"/>
          <p:cNvSpPr>
            <a:spLocks noGrp="1"/>
          </p:cNvSpPr>
          <p:nvPr>
            <p:ph type="pic" sz="quarter" idx="15"/>
          </p:nvPr>
        </p:nvSpPr>
        <p:spPr>
          <a:xfrm>
            <a:off x="5196822" y="1980421"/>
            <a:ext cx="2975578" cy="2191339"/>
          </a:xfrm>
        </p:spPr>
        <p:txBody>
          <a:bodyPr lIns="360000" tIns="360000">
            <a:noAutofit/>
          </a:bodyPr>
          <a:lstStyle>
            <a:lvl1pPr marL="0" indent="0">
              <a:buNone/>
              <a:defRPr sz="1800"/>
            </a:lvl1pPr>
          </a:lstStyle>
          <a:p>
            <a:endParaRPr lang="ru-RU" dirty="0"/>
          </a:p>
        </p:txBody>
      </p:sp>
      <p:cxnSp>
        <p:nvCxnSpPr>
          <p:cNvPr id="7" name="Прямая соединительная линия 10"/>
          <p:cNvCxnSpPr/>
          <p:nvPr userDrawn="1"/>
        </p:nvCxnSpPr>
        <p:spPr>
          <a:xfrm>
            <a:off x="971600" y="1203598"/>
            <a:ext cx="72008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 userDrawn="1"/>
        </p:nvSpPr>
        <p:spPr>
          <a:xfrm>
            <a:off x="8371332" y="754380"/>
            <a:ext cx="914400" cy="914400"/>
          </a:xfrm>
          <a:prstGeom prst="rect">
            <a:avLst/>
          </a:prstGeom>
        </p:spPr>
        <p:txBody>
          <a:bodyPr wrap="none" lIns="0" rtlCol="0" anchor="b">
            <a:normAutofit/>
          </a:bodyPr>
          <a:lstStyle/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689832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список и картин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8"/>
          <p:cNvSpPr>
            <a:spLocks noGrp="1"/>
          </p:cNvSpPr>
          <p:nvPr>
            <p:ph type="pic" sz="quarter" idx="13"/>
          </p:nvPr>
        </p:nvSpPr>
        <p:spPr>
          <a:xfrm>
            <a:off x="971600" y="1419622"/>
            <a:ext cx="3312368" cy="3312716"/>
          </a:xfrm>
        </p:spPr>
        <p:txBody>
          <a:bodyPr lIns="360000" tIns="360000">
            <a:noAutofit/>
          </a:bodyPr>
          <a:lstStyle>
            <a:lvl1pPr marL="0" indent="0">
              <a:buNone/>
              <a:defRPr sz="1800"/>
            </a:lvl1pPr>
          </a:lstStyle>
          <a:p>
            <a:endParaRPr lang="ru-RU" dirty="0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575930" y="1419622"/>
            <a:ext cx="3584377" cy="3312368"/>
          </a:xfrm>
        </p:spPr>
        <p:txBody>
          <a:bodyPr anchor="t">
            <a:normAutofit/>
          </a:bodyPr>
          <a:lstStyle>
            <a:lvl1pPr marL="285750" indent="-285750">
              <a:spcAft>
                <a:spcPts val="1200"/>
              </a:spcAft>
              <a:buSzPct val="120000"/>
              <a:buFont typeface="Arial" panose="020B0604020202020204" pitchFamily="34" charset="0"/>
              <a:buChar char="•"/>
              <a:defRPr sz="18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dirty="0" smtClean="0"/>
              <a:t>В качестве маркеров списка выберите красные кружочки</a:t>
            </a:r>
          </a:p>
          <a:p>
            <a:pPr lvl="0"/>
            <a:r>
              <a:rPr lang="ru-RU" dirty="0" smtClean="0"/>
              <a:t>Они подходят к стилю презентации</a:t>
            </a:r>
          </a:p>
          <a:p>
            <a:pPr lvl="0"/>
            <a:r>
              <a:rPr lang="ru-RU" dirty="0" smtClean="0"/>
              <a:t>Или можно использовать </a:t>
            </a:r>
            <a:br>
              <a:rPr lang="ru-RU" dirty="0" smtClean="0"/>
            </a:br>
            <a:r>
              <a:rPr lang="ru-RU" dirty="0" smtClean="0"/>
              <a:t>в качестве маркеров списка тире. 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cxnSp>
        <p:nvCxnSpPr>
          <p:cNvPr id="6" name="Прямая соединительная линия 10"/>
          <p:cNvCxnSpPr/>
          <p:nvPr userDrawn="1"/>
        </p:nvCxnSpPr>
        <p:spPr>
          <a:xfrm>
            <a:off x="971600" y="1203598"/>
            <a:ext cx="72008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53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/>
          <p:cNvSpPr>
            <a:spLocks noGrp="1"/>
          </p:cNvSpPr>
          <p:nvPr>
            <p:ph type="pic" sz="quarter" idx="13"/>
          </p:nvPr>
        </p:nvSpPr>
        <p:spPr>
          <a:xfrm>
            <a:off x="4788024" y="1419622"/>
            <a:ext cx="3384426" cy="331271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endParaRPr lang="ru-RU" dirty="0"/>
          </a:p>
        </p:txBody>
      </p:sp>
      <p:sp>
        <p:nvSpPr>
          <p:cNvPr id="10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71604" y="1419622"/>
            <a:ext cx="3584377" cy="331236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dirty="0" smtClean="0"/>
              <a:t>Структура презентации должна быть такой: вступление, затем описание проблемы, далее — решение проблемы и заключение.</a:t>
            </a:r>
          </a:p>
          <a:p>
            <a:pPr lvl="0"/>
            <a:endParaRPr lang="ru-RU" dirty="0" smtClean="0"/>
          </a:p>
          <a:p>
            <a:pPr lvl="0"/>
            <a:r>
              <a:rPr lang="ru-RU" dirty="0" smtClean="0"/>
              <a:t>Следование данной структуре позволит наиболее доступно изложить материал презентации.</a:t>
            </a:r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cxnSp>
        <p:nvCxnSpPr>
          <p:cNvPr id="7" name="Прямая соединительная линия 10"/>
          <p:cNvCxnSpPr/>
          <p:nvPr userDrawn="1"/>
        </p:nvCxnSpPr>
        <p:spPr>
          <a:xfrm>
            <a:off x="971600" y="1203598"/>
            <a:ext cx="72008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040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14" name="Таблица 13"/>
          <p:cNvSpPr>
            <a:spLocks noGrp="1"/>
          </p:cNvSpPr>
          <p:nvPr>
            <p:ph type="tbl" sz="quarter" idx="10"/>
          </p:nvPr>
        </p:nvSpPr>
        <p:spPr>
          <a:xfrm>
            <a:off x="971550" y="1383506"/>
            <a:ext cx="7200900" cy="3240000"/>
          </a:xfrm>
        </p:spPr>
        <p:txBody>
          <a:bodyPr/>
          <a:lstStyle/>
          <a:p>
            <a:endParaRPr lang="ru-RU"/>
          </a:p>
        </p:txBody>
      </p:sp>
      <p:cxnSp>
        <p:nvCxnSpPr>
          <p:cNvPr id="5" name="Прямая соединительная линия 10"/>
          <p:cNvCxnSpPr/>
          <p:nvPr userDrawn="1"/>
        </p:nvCxnSpPr>
        <p:spPr>
          <a:xfrm>
            <a:off x="971600" y="1203598"/>
            <a:ext cx="72008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643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текстовым бло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978"/>
            <a:ext cx="9144000" cy="5143500"/>
          </a:xfrm>
        </p:spPr>
        <p:txBody>
          <a:bodyPr lIns="360000" tIns="360000" rIns="360000" bIns="360000" anchor="ctr">
            <a:norm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r>
              <a:rPr lang="ru-RU" dirty="0" smtClean="0"/>
              <a:t>Рисунок</a:t>
            </a:r>
            <a:endParaRPr lang="ru-RU" dirty="0"/>
          </a:p>
        </p:txBody>
      </p:sp>
      <p:sp>
        <p:nvSpPr>
          <p:cNvPr id="5" name="Текст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759882"/>
            <a:ext cx="9144000" cy="972108"/>
          </a:xfrm>
          <a:solidFill>
            <a:srgbClr val="C00000">
              <a:alpha val="74902"/>
            </a:srgbClr>
          </a:solidFill>
        </p:spPr>
        <p:txBody>
          <a:bodyPr lIns="360000"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Arial" panose="020B0604020202020204" pitchFamily="34" charset="0"/>
              <a:buNone/>
              <a:tabLst/>
              <a:defRPr sz="18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800" dirty="0" smtClean="0"/>
              <a:t>Образец текста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462389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971600" y="3600451"/>
            <a:ext cx="7200800" cy="42505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7" name="Рисунок 2"/>
          <p:cNvSpPr>
            <a:spLocks noGrp="1"/>
          </p:cNvSpPr>
          <p:nvPr>
            <p:ph type="pic" idx="1"/>
          </p:nvPr>
        </p:nvSpPr>
        <p:spPr>
          <a:xfrm>
            <a:off x="971600" y="483518"/>
            <a:ext cx="7200800" cy="30861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8" name="Текст 3"/>
          <p:cNvSpPr>
            <a:spLocks noGrp="1"/>
          </p:cNvSpPr>
          <p:nvPr>
            <p:ph type="body" sz="half" idx="2"/>
          </p:nvPr>
        </p:nvSpPr>
        <p:spPr>
          <a:xfrm>
            <a:off x="971600" y="4025505"/>
            <a:ext cx="72008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680931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 hasCustomPrompt="1"/>
          </p:nvPr>
        </p:nvSpPr>
        <p:spPr>
          <a:xfrm>
            <a:off x="899591" y="2085697"/>
            <a:ext cx="7200800" cy="940166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 раздела</a:t>
            </a: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3"/>
          </p:nvPr>
        </p:nvSpPr>
        <p:spPr>
          <a:xfrm>
            <a:off x="899541" y="1830536"/>
            <a:ext cx="7200850" cy="309167"/>
          </a:xfrm>
        </p:spPr>
        <p:txBody>
          <a:bodyPr anchor="b">
            <a:normAutofit/>
          </a:bodyPr>
          <a:lstStyle>
            <a:lvl1pPr marL="0" indent="0">
              <a:buNone/>
              <a:defRPr sz="1800" cap="all" baseline="0"/>
            </a:lvl1pPr>
          </a:lstStyle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cxnSp>
        <p:nvCxnSpPr>
          <p:cNvPr id="4" name="Прямая соединительная линия 3"/>
          <p:cNvCxnSpPr/>
          <p:nvPr userDrawn="1"/>
        </p:nvCxnSpPr>
        <p:spPr>
          <a:xfrm>
            <a:off x="899591" y="2193708"/>
            <a:ext cx="72008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868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71600" y="1200151"/>
            <a:ext cx="72008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971600" y="4767264"/>
            <a:ext cx="1619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10F11-416B-4D3E-B520-F7C5EAB4A1BF}" type="datetimeFigureOut">
              <a:rPr lang="ru-RU" smtClean="0"/>
              <a:t>22/12/15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1619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85FB4-1E59-4FB9-9B60-837C8110BC58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971600" y="249493"/>
            <a:ext cx="7200800" cy="940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pic>
        <p:nvPicPr>
          <p:cNvPr id="7" name="Picture 6" descr="cs_logo_color.png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572" y="443489"/>
            <a:ext cx="920884" cy="50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0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4" r:id="rId2"/>
    <p:sldLayoutId id="2147483665" r:id="rId3"/>
    <p:sldLayoutId id="2147483662" r:id="rId4"/>
    <p:sldLayoutId id="2147483659" r:id="rId5"/>
    <p:sldLayoutId id="2147483658" r:id="rId6"/>
    <p:sldLayoutId id="2147483661" r:id="rId7"/>
    <p:sldLayoutId id="2147483663" r:id="rId8"/>
    <p:sldLayoutId id="2147483664" r:id="rId9"/>
    <p:sldLayoutId id="2147483666" r:id="rId10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400" kern="1200" cap="all" baseline="0">
          <a:solidFill>
            <a:srgbClr val="C00000"/>
          </a:solidFill>
          <a:latin typeface="Segoe UI Light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C00000"/>
        </a:buClr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C00000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C0000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tech.shift.com/post/74311817513/cassandra-tuning-the-jvm-for-read-heavy-workloads" TargetMode="External"/><Relationship Id="rId4" Type="http://schemas.openxmlformats.org/officeDocument/2006/relationships/hyperlink" Target="http://aryanet.com/blog/cassandra-garbage-collector-tuning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tech.shift.com/post/74311817513/cassandra-tuning-the-jvm-for-read-heavy-workloads" TargetMode="External"/><Relationship Id="rId4" Type="http://schemas.openxmlformats.org/officeDocument/2006/relationships/hyperlink" Target="http://aryanet.com/blog/cassandra-garbage-collector-tuning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hyperlink" Target="mailto:burmistrov@skbkontur.ru" TargetMode="External"/><Relationship Id="rId6" Type="http://schemas.openxmlformats.org/officeDocument/2006/relationships/hyperlink" Target="https://www.linkedin.com/in/isburmistrov/en" TargetMode="External"/><Relationship Id="rId7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hyperlink" Target="https://issues.apache.org/jira/browse/CASSANDRA-5514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hyperlink" Target="https://issues.apache.org/jira/browse/CASSANDRA-5514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hyperlink" Target="https://issues.apache.org/jira/browse/CASSANDRA-5514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hyperlink" Target="https://issues.apache.org/jira/browse/CASSANDRA-5514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hyperlink" Target="https://issues.apache.org/jira/browse/CASSANDRA-5514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eg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hyperlink" Target="https://issues.apache.org/jira/browse/CASSANDRA-5514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es.apache.org/jira/browse/CASSANDRA-2498" TargetMode="External"/><Relationship Id="rId4" Type="http://schemas.openxmlformats.org/officeDocument/2006/relationships/hyperlink" Target="https://issues.apache.org/jira/browse/CASSANDRA-5514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5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g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251520" y="1383618"/>
            <a:ext cx="8640960" cy="1188132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spcBef>
                <a:spcPct val="0"/>
              </a:spcBef>
              <a:buNone/>
              <a:defRPr sz="3800" kern="1200" cap="all" baseline="0">
                <a:solidFill>
                  <a:srgbClr val="C00000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4400" dirty="0" smtClean="0">
                <a:solidFill>
                  <a:srgbClr val="CA0013"/>
                </a:solidFill>
              </a:rPr>
              <a:t>Digging </a:t>
            </a:r>
            <a:r>
              <a:rPr lang="en-US" sz="4400" dirty="0" err="1" smtClean="0">
                <a:solidFill>
                  <a:srgbClr val="CA0013"/>
                </a:solidFill>
              </a:rPr>
              <a:t>cassandra</a:t>
            </a:r>
            <a:r>
              <a:rPr lang="en-US" sz="4400" dirty="0" smtClean="0">
                <a:solidFill>
                  <a:srgbClr val="CA0013"/>
                </a:solidFill>
              </a:rPr>
              <a:t> cluster</a:t>
            </a:r>
            <a:endParaRPr lang="ru-RU" sz="4400" dirty="0">
              <a:solidFill>
                <a:srgbClr val="CA0013"/>
              </a:solidFill>
            </a:endParaRPr>
          </a:p>
        </p:txBody>
      </p:sp>
      <p:sp>
        <p:nvSpPr>
          <p:cNvPr id="8" name="Текст 9"/>
          <p:cNvSpPr txBox="1">
            <a:spLocks/>
          </p:cNvSpPr>
          <p:nvPr/>
        </p:nvSpPr>
        <p:spPr>
          <a:xfrm>
            <a:off x="3779860" y="4028456"/>
            <a:ext cx="4824585" cy="487510"/>
          </a:xfrm>
          <a:prstGeom prst="rect">
            <a:avLst/>
          </a:prstGeom>
        </p:spPr>
        <p:txBody>
          <a:bodyPr rIns="0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None/>
              <a:defRPr sz="1800" b="1" kern="1200" baseline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b="0" dirty="0" smtClean="0">
                <a:latin typeface="+mj-lt"/>
              </a:rPr>
              <a:t>Ivan </a:t>
            </a:r>
            <a:r>
              <a:rPr lang="en-US" sz="3200" b="0" dirty="0" err="1" smtClean="0">
                <a:latin typeface="+mj-lt"/>
              </a:rPr>
              <a:t>Burmistrov</a:t>
            </a:r>
            <a:endParaRPr lang="ru-RU" sz="3200" b="0" dirty="0" smtClean="0">
              <a:latin typeface="+mj-lt"/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4147666"/>
            <a:ext cx="1828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07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guy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347614"/>
            <a:ext cx="3419354" cy="365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23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150</a:t>
            </a:r>
            <a:r>
              <a:rPr lang="en-US" sz="1800" dirty="0"/>
              <a:t>+ different tables in cluster (Cassandra 1.2)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Client read latency (99</a:t>
            </a:r>
            <a:r>
              <a:rPr lang="en-US" sz="1800" baseline="30000" dirty="0" smtClean="0"/>
              <a:t>th</a:t>
            </a:r>
            <a:r>
              <a:rPr lang="en-US" sz="1800" dirty="0" smtClean="0"/>
              <a:t> percentile): </a:t>
            </a:r>
            <a:r>
              <a:rPr lang="en-US" sz="1800" b="1" dirty="0"/>
              <a:t>100ms – </a:t>
            </a:r>
            <a:r>
              <a:rPr lang="en-US" sz="1800" b="1" dirty="0" smtClean="0"/>
              <a:t>2.0s</a:t>
            </a:r>
            <a:endParaRPr lang="en-US" sz="1800" b="1" dirty="0"/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Affected almost all tables</a:t>
            </a:r>
            <a:endParaRPr lang="en-US" sz="1800" b="1" dirty="0"/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CPU: </a:t>
            </a:r>
            <a:r>
              <a:rPr lang="en-US" sz="1800" b="1" dirty="0"/>
              <a:t>40% – 80%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Disk: not a problem</a:t>
            </a: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problem</a:t>
            </a:r>
            <a:endParaRPr lang="ru-RU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3435846"/>
            <a:ext cx="539552" cy="288032"/>
          </a:xfrm>
          <a:prstGeom prst="rect">
            <a:avLst/>
          </a:prstGeom>
        </p:spPr>
        <p:txBody>
          <a:bodyPr wrap="square" lIns="0" rtlCol="0" anchor="b">
            <a:normAutofit fontScale="85000" lnSpcReduction="20000"/>
          </a:bodyPr>
          <a:lstStyle/>
          <a:p>
            <a:endParaRPr lang="ru-RU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0" y="3435846"/>
            <a:ext cx="539552" cy="216024"/>
          </a:xfrm>
          <a:prstGeom prst="rect">
            <a:avLst/>
          </a:prstGeom>
        </p:spPr>
        <p:txBody>
          <a:bodyPr wrap="square" lIns="0" rtlCol="0" anchor="b">
            <a:normAutofit fontScale="55000" lnSpcReduction="20000"/>
          </a:bodyPr>
          <a:lstStyle/>
          <a:p>
            <a:endParaRPr lang="ru-RU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4546" y="3420988"/>
            <a:ext cx="683567" cy="288032"/>
          </a:xfrm>
          <a:prstGeom prst="rect">
            <a:avLst/>
          </a:prstGeom>
        </p:spPr>
        <p:txBody>
          <a:bodyPr wrap="square" lIns="0" rtlCol="0" anchor="b">
            <a:noAutofit/>
          </a:bodyPr>
          <a:lstStyle/>
          <a:p>
            <a:pPr algn="r"/>
            <a:r>
              <a:rPr lang="en-US" sz="1600" b="1" dirty="0" smtClean="0"/>
              <a:t>2 sec.</a:t>
            </a:r>
            <a:endParaRPr lang="ru-RU" sz="1600" b="1" dirty="0" smtClean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461" y="3175663"/>
            <a:ext cx="8045003" cy="181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11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b="1" dirty="0">
                <a:latin typeface="Segoe UI Semibold" charset="0"/>
                <a:ea typeface="Segoe UI Semibold" charset="0"/>
                <a:cs typeface="Segoe UI Semibold" charset="0"/>
              </a:rPr>
              <a:t>ReadLatency.99thPercentile</a:t>
            </a:r>
          </a:p>
          <a:p>
            <a:r>
              <a:rPr lang="en-US" sz="1800" dirty="0" smtClean="0"/>
              <a:t>	node’s </a:t>
            </a:r>
            <a:r>
              <a:rPr lang="en-US" sz="1800" dirty="0"/>
              <a:t>latency of processing read request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b="1" dirty="0" err="1">
                <a:latin typeface="Segoe UI Semibold" charset="0"/>
                <a:ea typeface="Segoe UI Semibold" charset="0"/>
                <a:cs typeface="Segoe UI Semibold" charset="0"/>
              </a:rPr>
              <a:t>ReadLatency.OneMinuteRate</a:t>
            </a:r>
            <a:endParaRPr lang="en-US" sz="20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1800" dirty="0"/>
              <a:t>	node’s read requests per second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b="1" dirty="0" err="1">
                <a:latin typeface="Segoe UI Semibold" charset="0"/>
                <a:ea typeface="Segoe UI Semibold" charset="0"/>
                <a:cs typeface="Segoe UI Semibold" charset="0"/>
              </a:rPr>
              <a:t>SSTablesPerReadHistogram</a:t>
            </a:r>
            <a:endParaRPr lang="en-US" sz="20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1800" dirty="0"/>
              <a:t>	how many </a:t>
            </a:r>
            <a:r>
              <a:rPr lang="en-US" sz="1800" dirty="0" err="1"/>
              <a:t>SSTables</a:t>
            </a:r>
            <a:r>
              <a:rPr lang="en-US" sz="1800" dirty="0"/>
              <a:t> node reads per read request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  <a:p>
            <a:pPr marL="285750" indent="-285750">
              <a:buFont typeface="Arial" charset="0"/>
              <a:buChar char=" "/>
            </a:pPr>
            <a:r>
              <a:rPr lang="en-US" sz="1800" smtClean="0">
                <a:solidFill>
                  <a:srgbClr val="C00000"/>
                </a:solidFill>
              </a:rPr>
              <a:t>                                           </a:t>
            </a:r>
            <a:endParaRPr lang="en-US" sz="1800" dirty="0">
              <a:solidFill>
                <a:srgbClr val="C00000"/>
              </a:solidFill>
            </a:endParaRPr>
          </a:p>
          <a:p>
            <a:pPr marL="285750" indent="-285750">
              <a:buFont typeface="Arial" charset="0"/>
              <a:buChar char=" "/>
            </a:pPr>
            <a:r>
              <a:rPr lang="en-US" sz="1800" smtClean="0">
                <a:solidFill>
                  <a:srgbClr val="C00000"/>
                </a:solidFill>
              </a:rPr>
              <a:t>                                    </a:t>
            </a:r>
            <a:endParaRPr lang="ru-RU" sz="18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Hypothesis 1: </a:t>
            </a:r>
            <a:r>
              <a:rPr lang="en-US" sz="3000" dirty="0" smtClean="0"/>
              <a:t>anomalies in metrics</a:t>
            </a:r>
            <a:endParaRPr lang="ru-RU" sz="3000" dirty="0"/>
          </a:p>
        </p:txBody>
      </p:sp>
    </p:spTree>
    <p:extLst>
      <p:ext uri="{BB962C8B-B14F-4D97-AF65-F5344CB8AC3E}">
        <p14:creationId xmlns:p14="http://schemas.microsoft.com/office/powerpoint/2010/main" val="100854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b="1" dirty="0">
                <a:latin typeface="Segoe UI Semibold" charset="0"/>
                <a:ea typeface="Segoe UI Semibold" charset="0"/>
                <a:cs typeface="Segoe UI Semibold" charset="0"/>
              </a:rPr>
              <a:t>ReadLatency.99thPercentile</a:t>
            </a:r>
          </a:p>
          <a:p>
            <a:r>
              <a:rPr lang="en-US" sz="1800" dirty="0" smtClean="0"/>
              <a:t>	node’s </a:t>
            </a:r>
            <a:r>
              <a:rPr lang="en-US" sz="1800" dirty="0"/>
              <a:t>latency of processing read request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b="1" dirty="0" err="1">
                <a:latin typeface="Segoe UI Semibold" charset="0"/>
                <a:ea typeface="Segoe UI Semibold" charset="0"/>
                <a:cs typeface="Segoe UI Semibold" charset="0"/>
              </a:rPr>
              <a:t>ReadLatency.OneMinuteRate</a:t>
            </a:r>
            <a:endParaRPr lang="en-US" sz="20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1800" dirty="0"/>
              <a:t>	node’s read requests per second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b="1" dirty="0" err="1">
                <a:latin typeface="Segoe UI Semibold" charset="0"/>
                <a:ea typeface="Segoe UI Semibold" charset="0"/>
                <a:cs typeface="Segoe UI Semibold" charset="0"/>
              </a:rPr>
              <a:t>SSTablesPerReadHistogram</a:t>
            </a:r>
            <a:endParaRPr lang="en-US" sz="20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1800" dirty="0"/>
              <a:t>	how many </a:t>
            </a:r>
            <a:r>
              <a:rPr lang="en-US" sz="1800" dirty="0" err="1"/>
              <a:t>SSTables</a:t>
            </a:r>
            <a:r>
              <a:rPr lang="en-US" sz="1800" dirty="0"/>
              <a:t> node reads per read request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  <a:p>
            <a:pPr marL="285750" indent="-285750">
              <a:buFont typeface="Arial" charset="0"/>
              <a:buChar char="•"/>
            </a:pPr>
            <a:r>
              <a:rPr lang="en-US" sz="1800" smtClean="0">
                <a:solidFill>
                  <a:srgbClr val="C00000"/>
                </a:solidFill>
              </a:rPr>
              <a:t>Tables were pretty similar in these metrics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smtClean="0">
                <a:solidFill>
                  <a:srgbClr val="C00000"/>
                </a:solidFill>
              </a:rPr>
              <a:t>What values are good, which are bad?</a:t>
            </a:r>
            <a:endParaRPr lang="ru-RU" sz="18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Hypothesis 1: </a:t>
            </a:r>
            <a:r>
              <a:rPr lang="en-US" sz="3000" dirty="0" smtClean="0"/>
              <a:t>anomalies in metrics</a:t>
            </a:r>
            <a:endParaRPr lang="ru-RU" sz="3000" dirty="0"/>
          </a:p>
        </p:txBody>
      </p:sp>
    </p:spTree>
    <p:extLst>
      <p:ext uri="{BB962C8B-B14F-4D97-AF65-F5344CB8AC3E}">
        <p14:creationId xmlns:p14="http://schemas.microsoft.com/office/powerpoint/2010/main" val="35106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Decrease/increase compaction throughput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Change compaction strategy</a:t>
            </a:r>
          </a:p>
          <a:p>
            <a:pPr marL="342900" indent="-342900">
              <a:buFont typeface="Arial" charset="0"/>
              <a:buChar char=" "/>
            </a:pPr>
            <a:r>
              <a:rPr lang="en-US" sz="2400" smtClean="0">
                <a:solidFill>
                  <a:srgbClr val="C00000"/>
                </a:solidFill>
              </a:rPr>
              <a:t>               </a:t>
            </a:r>
            <a:endParaRPr lang="ru-RU" sz="24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Hypothesis 2: Compaction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09242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Decrease/increase compaction throughput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Change compaction strategy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smtClean="0">
                <a:solidFill>
                  <a:srgbClr val="C00000"/>
                </a:solidFill>
              </a:rPr>
              <a:t>Nothing changed</a:t>
            </a:r>
            <a:endParaRPr lang="ru-RU" sz="24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Hypothesis 2: Compaction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927802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err="1"/>
              <a:t>ParNew</a:t>
            </a:r>
            <a:r>
              <a:rPr lang="en-US" sz="2400" dirty="0"/>
              <a:t> GC – 6 seconds per minute (10%!)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Read good articles about Cassandra and </a:t>
            </a:r>
            <a:r>
              <a:rPr lang="en-US" sz="2400" dirty="0" smtClean="0"/>
              <a:t>GC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http://</a:t>
            </a:r>
            <a:r>
              <a:rPr lang="en-US" sz="1800" dirty="0" smtClean="0">
                <a:hlinkClick r:id="rId3"/>
              </a:rPr>
              <a:t>tech.shift.com/post/74311817513/cassandra-tuning-the-jvm-for-read-heavy-workloads</a:t>
            </a:r>
            <a:endParaRPr lang="en-US" sz="18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hlinkClick r:id="rId4"/>
              </a:rPr>
              <a:t>http</a:t>
            </a:r>
            <a:r>
              <a:rPr lang="en-US" sz="1800" dirty="0">
                <a:hlinkClick r:id="rId4"/>
              </a:rPr>
              <a:t>://</a:t>
            </a:r>
            <a:r>
              <a:rPr lang="en-US" sz="1800" dirty="0" smtClean="0">
                <a:hlinkClick r:id="rId4"/>
              </a:rPr>
              <a:t>aryanet.com/blog/cassandra-garbage-collector-tuning</a:t>
            </a:r>
            <a:r>
              <a:rPr lang="en-US" sz="1800" dirty="0" smtClean="0"/>
              <a:t> </a:t>
            </a:r>
            <a:endParaRPr lang="en-US" sz="18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Tried </a:t>
            </a:r>
            <a:r>
              <a:rPr lang="en-US" sz="2400" dirty="0"/>
              <a:t>to tune</a:t>
            </a:r>
          </a:p>
          <a:p>
            <a:pPr marL="342900" indent="-342900">
              <a:buFont typeface="Arial" charset="0"/>
              <a:buChar char=" "/>
            </a:pPr>
            <a:r>
              <a:rPr lang="en-US" sz="2400" smtClean="0">
                <a:solidFill>
                  <a:srgbClr val="C00000"/>
                </a:solidFill>
              </a:rPr>
              <a:t>               </a:t>
            </a:r>
            <a:endParaRPr lang="ru-RU" sz="24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Hypothesis 3: GC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66474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err="1"/>
              <a:t>ParNew</a:t>
            </a:r>
            <a:r>
              <a:rPr lang="en-US" sz="2400" dirty="0"/>
              <a:t> GC – 6 seconds per minute (10%!)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Read good articles about Cassandra and </a:t>
            </a:r>
            <a:r>
              <a:rPr lang="en-US" sz="2400" dirty="0" smtClean="0"/>
              <a:t>GC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http://</a:t>
            </a:r>
            <a:r>
              <a:rPr lang="en-US" sz="1800" dirty="0" smtClean="0">
                <a:hlinkClick r:id="rId3"/>
              </a:rPr>
              <a:t>tech.shift.com/post/74311817513/cassandra-tuning-the-jvm-for-read-heavy-workloads</a:t>
            </a:r>
            <a:endParaRPr lang="en-US" sz="18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hlinkClick r:id="rId4"/>
              </a:rPr>
              <a:t>http</a:t>
            </a:r>
            <a:r>
              <a:rPr lang="en-US" sz="1800" dirty="0">
                <a:hlinkClick r:id="rId4"/>
              </a:rPr>
              <a:t>://</a:t>
            </a:r>
            <a:r>
              <a:rPr lang="en-US" sz="1800" dirty="0" smtClean="0">
                <a:hlinkClick r:id="rId4"/>
              </a:rPr>
              <a:t>aryanet.com/blog/cassandra-garbage-collector-tuning</a:t>
            </a:r>
            <a:r>
              <a:rPr lang="en-US" sz="1800" dirty="0" smtClean="0"/>
              <a:t> </a:t>
            </a:r>
            <a:endParaRPr lang="en-US" sz="18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Tried </a:t>
            </a:r>
            <a:r>
              <a:rPr lang="en-US" sz="2400" dirty="0"/>
              <a:t>to tune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smtClean="0">
                <a:solidFill>
                  <a:srgbClr val="C00000"/>
                </a:solidFill>
              </a:rPr>
              <a:t>Nothing changed</a:t>
            </a:r>
            <a:endParaRPr lang="ru-RU" sz="24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Hypothesis 3: GC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80034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344812" cy="3312368"/>
          </a:xfrm>
        </p:spPr>
        <p:txBody>
          <a:bodyPr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Built-in profiling tool from Oracle JDK 7 Update 40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Low </a:t>
            </a:r>
            <a:r>
              <a:rPr lang="en-US" sz="2400" dirty="0" smtClean="0"/>
              <a:t>performance overhead</a:t>
            </a:r>
            <a:r>
              <a:rPr lang="en-US" sz="2400" dirty="0"/>
              <a:t>: 1-2%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Useful for CPU profiling: hot threads, hot methods, call stacks,…</a:t>
            </a:r>
          </a:p>
          <a:p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b="1" dirty="0">
                <a:latin typeface="Segoe UI Semibold" charset="0"/>
                <a:ea typeface="Segoe UI Semibold" charset="0"/>
                <a:cs typeface="Segoe UI Semibold" charset="0"/>
              </a:rPr>
              <a:t>Profiling results: </a:t>
            </a:r>
            <a:r>
              <a:rPr lang="en-US" sz="2400" dirty="0"/>
              <a:t>70% of time – </a:t>
            </a:r>
            <a:r>
              <a:rPr lang="en-US" sz="2400" dirty="0" err="1"/>
              <a:t>SSTablesReader</a:t>
            </a:r>
            <a:endParaRPr lang="en-US" sz="2400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971600" y="339502"/>
            <a:ext cx="7200800" cy="940166"/>
          </a:xfrm>
        </p:spPr>
        <p:txBody>
          <a:bodyPr>
            <a:noAutofit/>
          </a:bodyPr>
          <a:lstStyle/>
          <a:p>
            <a:r>
              <a:rPr lang="en-US" sz="2600" cap="none" dirty="0" smtClean="0"/>
              <a:t>Java Mission Control and Java </a:t>
            </a:r>
            <a:r>
              <a:rPr lang="en-US" sz="2600" cap="none" dirty="0"/>
              <a:t>F</a:t>
            </a:r>
            <a:r>
              <a:rPr lang="en-US" sz="2600" cap="none" dirty="0" smtClean="0"/>
              <a:t>light </a:t>
            </a:r>
            <a:r>
              <a:rPr lang="en-US" sz="2600" cap="none" dirty="0"/>
              <a:t>R</a:t>
            </a:r>
            <a:r>
              <a:rPr lang="en-US" sz="2600" cap="none" dirty="0" smtClean="0"/>
              <a:t>ecorder</a:t>
            </a:r>
            <a:endParaRPr lang="ru-RU" sz="2600" cap="none" dirty="0"/>
          </a:p>
        </p:txBody>
      </p:sp>
    </p:spTree>
    <p:extLst>
      <p:ext uri="{BB962C8B-B14F-4D97-AF65-F5344CB8AC3E}">
        <p14:creationId xmlns:p14="http://schemas.microsoft.com/office/powerpoint/2010/main" val="463454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err="1"/>
              <a:t>SSTablesPerReadHistogram</a:t>
            </a:r>
            <a:r>
              <a:rPr lang="en-US" sz="1800" dirty="0"/>
              <a:t> did not help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We </a:t>
            </a:r>
            <a:r>
              <a:rPr lang="en-US" sz="1800" dirty="0" smtClean="0"/>
              <a:t>needed </a:t>
            </a:r>
            <a:r>
              <a:rPr lang="en-US" sz="1800" dirty="0"/>
              <a:t>another metric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  <a:p>
            <a:pPr marL="285750" indent="-285750">
              <a:buFont typeface="Arial" charset="0"/>
              <a:buChar char="•"/>
            </a:pPr>
            <a:r>
              <a:rPr lang="en-US" sz="1800" b="1" dirty="0" err="1">
                <a:latin typeface="Segoe UI Semibold" charset="0"/>
                <a:ea typeface="Segoe UI Semibold" charset="0"/>
                <a:cs typeface="Segoe UI Semibold" charset="0"/>
              </a:rPr>
              <a:t>SSTablesPerSecond</a:t>
            </a:r>
            <a:endParaRPr lang="en-US" sz="18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1800" dirty="0"/>
              <a:t>	how many </a:t>
            </a:r>
            <a:r>
              <a:rPr lang="en-US" sz="1800" dirty="0" err="1"/>
              <a:t>SSTables</a:t>
            </a:r>
            <a:r>
              <a:rPr lang="en-US" sz="1800" dirty="0"/>
              <a:t> each table read per second</a:t>
            </a:r>
          </a:p>
          <a:p>
            <a:endParaRPr lang="en-US" sz="1800" b="1" dirty="0"/>
          </a:p>
          <a:p>
            <a:endParaRPr lang="en-US" sz="1800" b="1" dirty="0"/>
          </a:p>
          <a:p>
            <a:r>
              <a:rPr lang="en-US" sz="1800" b="1" dirty="0" err="1">
                <a:latin typeface="Segoe UI Semibold" charset="0"/>
                <a:ea typeface="Segoe UI Semibold" charset="0"/>
                <a:cs typeface="Segoe UI Semibold" charset="0"/>
              </a:rPr>
              <a:t>SSTablesPerSecond</a:t>
            </a:r>
            <a:r>
              <a:rPr lang="en-US" sz="1800" b="1" dirty="0">
                <a:latin typeface="Segoe UI Semibold" charset="0"/>
                <a:ea typeface="Segoe UI Semibold" charset="0"/>
                <a:cs typeface="Segoe UI Semibold" charset="0"/>
              </a:rPr>
              <a:t> = </a:t>
            </a:r>
            <a:r>
              <a:rPr lang="en-US" sz="1800" b="1" dirty="0" err="1">
                <a:latin typeface="Segoe UI Semibold" charset="0"/>
                <a:ea typeface="Segoe UI Semibold" charset="0"/>
                <a:cs typeface="Segoe UI Semibold" charset="0"/>
              </a:rPr>
              <a:t>SSTablesPerReadHistogram.Mean</a:t>
            </a:r>
            <a:r>
              <a:rPr lang="en-US" sz="1800" b="1" dirty="0">
                <a:latin typeface="Segoe UI Semibold" charset="0"/>
                <a:ea typeface="Segoe UI Semibold" charset="0"/>
                <a:cs typeface="Segoe UI Semibold" charset="0"/>
              </a:rPr>
              <a:t> </a:t>
            </a:r>
            <a:r>
              <a:rPr lang="en-US" sz="1800" b="1" dirty="0" smtClean="0">
                <a:latin typeface="Segoe UI Semibold" charset="0"/>
                <a:ea typeface="Segoe UI Semibold" charset="0"/>
                <a:cs typeface="Segoe UI Semibold" charset="0"/>
              </a:rPr>
              <a:t>*</a:t>
            </a:r>
          </a:p>
          <a:p>
            <a:r>
              <a:rPr lang="en-US" sz="1800" b="1" dirty="0" smtClean="0">
                <a:latin typeface="Segoe UI Semibold" charset="0"/>
                <a:ea typeface="Segoe UI Semibold" charset="0"/>
                <a:cs typeface="Segoe UI Semibold" charset="0"/>
              </a:rPr>
              <a:t>		       </a:t>
            </a:r>
            <a:r>
              <a:rPr lang="en-US" sz="1800" b="1" dirty="0" err="1" smtClean="0">
                <a:latin typeface="Segoe UI Semibold" charset="0"/>
                <a:ea typeface="Segoe UI Semibold" charset="0"/>
                <a:cs typeface="Segoe UI Semibold" charset="0"/>
              </a:rPr>
              <a:t>ReadLatency.OneMinuteRate</a:t>
            </a:r>
            <a:endParaRPr lang="en-US" sz="1800" b="1" dirty="0"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971600" y="339502"/>
            <a:ext cx="7200800" cy="940166"/>
          </a:xfrm>
        </p:spPr>
        <p:txBody>
          <a:bodyPr>
            <a:noAutofit/>
          </a:bodyPr>
          <a:lstStyle/>
          <a:p>
            <a:r>
              <a:rPr lang="en-US" sz="2600" cap="none" dirty="0" smtClean="0"/>
              <a:t>What tables cause most reads of </a:t>
            </a:r>
            <a:r>
              <a:rPr lang="en-US" sz="2600" cap="none" dirty="0" err="1" smtClean="0"/>
              <a:t>SSTables</a:t>
            </a:r>
            <a:r>
              <a:rPr lang="en-US" sz="2600" cap="none" dirty="0" smtClean="0"/>
              <a:t>?</a:t>
            </a:r>
            <a:endParaRPr lang="ru-RU" sz="2600" cap="none" dirty="0"/>
          </a:p>
        </p:txBody>
      </p:sp>
    </p:spTree>
    <p:extLst>
      <p:ext uri="{BB962C8B-B14F-4D97-AF65-F5344CB8AC3E}">
        <p14:creationId xmlns:p14="http://schemas.microsoft.com/office/powerpoint/2010/main" val="93816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Ivan </a:t>
            </a:r>
            <a:r>
              <a:rPr lang="en-US" sz="4000" dirty="0" err="1" smtClean="0"/>
              <a:t>Burmistrov</a:t>
            </a:r>
            <a:endParaRPr lang="en-US" sz="4000" dirty="0" smtClean="0"/>
          </a:p>
          <a:p>
            <a:pPr marL="0" indent="0">
              <a:buNone/>
            </a:pPr>
            <a:r>
              <a:rPr lang="en-US" sz="2400" dirty="0" smtClean="0"/>
              <a:t>Tech </a:t>
            </a:r>
            <a:r>
              <a:rPr lang="en-US" sz="2400" dirty="0"/>
              <a:t>Lead at SKB </a:t>
            </a:r>
            <a:r>
              <a:rPr lang="en-US" sz="2400" dirty="0" err="1"/>
              <a:t>Kontur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5+ years Cassandra experience (from Cassandra 0.7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Who am </a:t>
            </a:r>
            <a:r>
              <a:rPr lang="en-US" sz="4000" dirty="0" err="1" smtClean="0"/>
              <a:t>i</a:t>
            </a:r>
            <a:r>
              <a:rPr lang="en-US" sz="4000" dirty="0" smtClean="0"/>
              <a:t>?</a:t>
            </a:r>
            <a:endParaRPr lang="ru-RU" sz="4000" dirty="0"/>
          </a:p>
        </p:txBody>
      </p:sp>
      <p:pic>
        <p:nvPicPr>
          <p:cNvPr id="6" name="Picture 105" descr="47-min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3363838"/>
            <a:ext cx="355478" cy="355478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555" y="4413165"/>
            <a:ext cx="309600" cy="309600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1471094" y="3363838"/>
            <a:ext cx="482909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800"/>
              </a:spcBef>
            </a:pPr>
            <a:r>
              <a:rPr lang="en-US" dirty="0" smtClean="0">
                <a:hlinkClick r:id="rId5"/>
              </a:rPr>
              <a:t>burmistrov@skbkontur.ru</a:t>
            </a:r>
            <a:endParaRPr lang="en-US" dirty="0" smtClean="0"/>
          </a:p>
          <a:p>
            <a:pPr>
              <a:spcBef>
                <a:spcPts val="1800"/>
              </a:spcBef>
            </a:pPr>
            <a:r>
              <a:rPr lang="en-US" dirty="0" smtClean="0"/>
              <a:t>@</a:t>
            </a:r>
            <a:r>
              <a:rPr lang="en-US" dirty="0" err="1" smtClean="0"/>
              <a:t>isburmistrov</a:t>
            </a:r>
            <a:endParaRPr lang="en-US" dirty="0" smtClean="0"/>
          </a:p>
          <a:p>
            <a:pPr>
              <a:spcBef>
                <a:spcPts val="1800"/>
              </a:spcBef>
            </a:pPr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www.linkedin.com/in/isburmistrov/en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3929" y="1724628"/>
            <a:ext cx="914400" cy="914400"/>
          </a:xfrm>
          <a:prstGeom prst="rect">
            <a:avLst/>
          </a:prstGeom>
        </p:spPr>
        <p:txBody>
          <a:bodyPr wrap="none" lIns="0" rtlCol="0" anchor="b">
            <a:normAutofit/>
          </a:bodyPr>
          <a:lstStyle/>
          <a:p>
            <a:endParaRPr lang="ru-RU" dirty="0" smtClean="0"/>
          </a:p>
        </p:txBody>
      </p:sp>
      <p:pic>
        <p:nvPicPr>
          <p:cNvPr id="10" name="Picture 66" descr="6-min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3886944"/>
            <a:ext cx="355478" cy="35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535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cap="none" dirty="0" err="1" smtClean="0"/>
              <a:t>SSTablesPerSecond</a:t>
            </a:r>
            <a:endParaRPr lang="ru-RU" sz="4000" cap="none" dirty="0"/>
          </a:p>
        </p:txBody>
      </p:sp>
      <p:sp>
        <p:nvSpPr>
          <p:cNvPr id="2" name="Текст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457349"/>
            <a:ext cx="8316000" cy="323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68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704852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200" dirty="0"/>
              <a:t>7 leading tables = only 7 candidates </a:t>
            </a:r>
            <a:r>
              <a:rPr lang="en-US" sz="2200" dirty="0" smtClean="0"/>
              <a:t>for </a:t>
            </a:r>
            <a:r>
              <a:rPr lang="en-US" sz="2200" dirty="0"/>
              <a:t>deep </a:t>
            </a:r>
            <a:r>
              <a:rPr lang="en-US" sz="2200" dirty="0" smtClean="0"/>
              <a:t>investigation</a:t>
            </a:r>
            <a:endParaRPr lang="en-US" sz="2200" dirty="0"/>
          </a:p>
          <a:p>
            <a:pPr marL="285750" indent="-285750">
              <a:buFont typeface="Arial" charset="0"/>
              <a:buChar char="•"/>
            </a:pPr>
            <a:r>
              <a:rPr lang="en-US" sz="2200" dirty="0" smtClean="0"/>
              <a:t>Large </a:t>
            </a:r>
            <a:r>
              <a:rPr lang="en-US" sz="2200" dirty="0"/>
              <a:t>difference between leaders and others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200" dirty="0"/>
              <a:t>Almost all leaders were surprises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200" dirty="0"/>
              <a:t>3 types of problems</a:t>
            </a: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cap="none" dirty="0" err="1" smtClean="0"/>
              <a:t>SSTablesPerSecond</a:t>
            </a:r>
            <a:r>
              <a:rPr lang="en-US" sz="4000" cap="none" dirty="0" smtClean="0"/>
              <a:t>: results</a:t>
            </a:r>
            <a:endParaRPr lang="ru-RU" sz="4000" cap="none" dirty="0"/>
          </a:p>
        </p:txBody>
      </p:sp>
    </p:spTree>
    <p:extLst>
      <p:ext uri="{BB962C8B-B14F-4D97-AF65-F5344CB8AC3E}">
        <p14:creationId xmlns:p14="http://schemas.microsoft.com/office/powerpoint/2010/main" val="1083487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899592" y="267494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006896" y="1411265"/>
            <a:ext cx="5327965" cy="1592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kumimoji="0" lang="en-US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altLang="ru-RU" sz="1600" b="1" dirty="0" err="1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_lastaction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kumimoji="0" lang="en-US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_i</a:t>
            </a:r>
            <a:r>
              <a:rPr lang="en-US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86B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uuid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subsystem </a:t>
            </a:r>
            <a:r>
              <a:rPr lang="en-US" altLang="ru-RU" sz="1600" dirty="0" smtClean="0">
                <a:solidFill>
                  <a:srgbClr val="0086B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600" b="0" i="0" u="none" strike="noStrike" cap="none" normalizeH="0" baseline="0" dirty="0" smtClean="0">
                <a:ln>
                  <a:noFill/>
                </a:ln>
                <a:solidFill>
                  <a:srgbClr val="0086B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lang="ru-RU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0086B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kumimoji="0" lang="en-US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_i</a:t>
            </a:r>
            <a:r>
              <a:rPr lang="en-US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6896" y="3714586"/>
            <a:ext cx="8173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subsystem: </a:t>
            </a:r>
            <a:r>
              <a:rPr lang="ru-RU" altLang="ru-RU" sz="16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6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ru-RU" altLang="ru-RU" sz="16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ru-RU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6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600" dirty="0" err="1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WebApplication</a:t>
            </a:r>
            <a:r>
              <a:rPr lang="ru-RU" altLang="ru-RU" sz="16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ru-RU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400277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970472" y="27939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970472" y="1399477"/>
            <a:ext cx="7113471" cy="1100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effectLst/>
                <a:cs typeface="Courier New" panose="02070309020205020404" pitchFamily="49" charset="0"/>
              </a:rPr>
              <a:t>First subsystem: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ru-RU" sz="1400" b="1" i="0" u="none" strike="noStrike" cap="none" normalizeH="0" baseline="0" dirty="0" smtClean="0">
              <a:ln>
                <a:noFill/>
              </a:ln>
              <a:effectLst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INTO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r>
              <a:rPr kumimoji="0" lang="en-US" altLang="ru-RU" sz="1200" b="0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200" b="0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ru-RU" sz="1200" b="0" i="0" u="none" strike="noStrike" cap="none" normalizeH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subsystem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ru-RU" sz="12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endParaRPr kumimoji="0" lang="en-US" altLang="ru-RU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ru-RU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200" dirty="0" smtClean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‘2011-02-03T04:05:00</a:t>
            </a:r>
            <a:r>
              <a:rPr lang="ru-RU" altLang="ru-RU" sz="1200" dirty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970472" y="2724366"/>
            <a:ext cx="7206445" cy="1238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effectLst/>
                <a:cs typeface="Courier New" panose="02070309020205020404" pitchFamily="49" charset="0"/>
              </a:rPr>
              <a:t>Second subsystem: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ru-RU" sz="900" b="1" i="0" u="none" strike="noStrike" cap="none" normalizeH="0" baseline="0" dirty="0" smtClean="0">
              <a:ln>
                <a:noFill/>
              </a:ln>
              <a:solidFill>
                <a:srgbClr val="00008B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INTO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r>
              <a:rPr kumimoji="0" lang="en-US" altLang="ru-RU" sz="1200" b="0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200" b="0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ru-RU" sz="1200" b="0" i="0" u="none" strike="noStrike" cap="none" normalizeH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subsystem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ru-RU" sz="12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endParaRPr kumimoji="0" lang="en-US" altLang="ru-RU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200" dirty="0" err="1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WebApp</a:t>
            </a:r>
            <a:r>
              <a:rPr lang="ru-RU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200" dirty="0" smtClean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ru-RU" altLang="ru-RU" sz="1200" dirty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2011-02-0</a:t>
            </a:r>
            <a:r>
              <a:rPr lang="en-US" altLang="ru-RU" sz="1200" dirty="0" smtClean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lang="ru-RU" altLang="ru-RU" sz="1200" dirty="0" smtClean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T0</a:t>
            </a:r>
            <a:r>
              <a:rPr lang="en-US" altLang="ru-RU" sz="1200" dirty="0" smtClean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ru-RU" altLang="ru-RU" sz="1200" dirty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:05:00'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en-US" altLang="ru-RU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200" b="1" dirty="0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 TIMESTAMP </a:t>
            </a:r>
            <a:r>
              <a:rPr lang="en-US" altLang="ru-RU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635774040762020710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4686644" y="3978519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latin typeface="Segoe UI" charset="0"/>
                <a:ea typeface="Segoe UI" charset="0"/>
                <a:cs typeface="Segoe UI" charset="0"/>
              </a:rPr>
              <a:t>Time in </a:t>
            </a:r>
            <a:r>
              <a:rPr lang="en-US" sz="1400" b="1" dirty="0">
                <a:latin typeface="Segoe UI" charset="0"/>
                <a:ea typeface="Segoe UI" charset="0"/>
                <a:cs typeface="Segoe UI" charset="0"/>
              </a:rPr>
              <a:t>ticks</a:t>
            </a:r>
            <a:r>
              <a:rPr lang="en-US" sz="1400" dirty="0">
                <a:latin typeface="Segoe UI" charset="0"/>
                <a:ea typeface="Segoe UI" charset="0"/>
                <a:cs typeface="Segoe UI" charset="0"/>
              </a:rPr>
              <a:t>, </a:t>
            </a:r>
          </a:p>
          <a:p>
            <a:r>
              <a:rPr lang="en-US" sz="1400" dirty="0" smtClean="0">
                <a:latin typeface="Segoe UI" charset="0"/>
                <a:ea typeface="Segoe UI" charset="0"/>
                <a:cs typeface="Segoe UI" charset="0"/>
              </a:rPr>
              <a:t>10000 </a:t>
            </a:r>
            <a:r>
              <a:rPr lang="en-US" sz="1400" b="1" dirty="0">
                <a:latin typeface="Segoe UI" charset="0"/>
                <a:ea typeface="Segoe UI" charset="0"/>
                <a:cs typeface="Segoe UI" charset="0"/>
              </a:rPr>
              <a:t>ticks</a:t>
            </a:r>
            <a:r>
              <a:rPr lang="en-US" sz="1400" dirty="0">
                <a:latin typeface="Segoe UI" charset="0"/>
                <a:ea typeface="Segoe UI" charset="0"/>
                <a:cs typeface="Segoe UI" charset="0"/>
              </a:rPr>
              <a:t> = 1 </a:t>
            </a:r>
            <a:r>
              <a:rPr lang="en-US" sz="1400" b="1" dirty="0">
                <a:latin typeface="Segoe UI" charset="0"/>
                <a:ea typeface="Segoe UI" charset="0"/>
                <a:cs typeface="Segoe UI" charset="0"/>
              </a:rPr>
              <a:t>millisecond</a:t>
            </a:r>
            <a:endParaRPr lang="ru-RU" sz="1400" b="1" dirty="0"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836" y="3795886"/>
            <a:ext cx="814808" cy="61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572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5832672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FROM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endParaRPr kumimoji="0" lang="en-US" altLang="ru-RU" sz="1400" b="0" i="0" u="none" strike="noStrike" cap="none" normalizeH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lang="en-US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subsystem 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ru-RU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Char char=" "/>
            </a:pPr>
            <a:r>
              <a:rPr lang="en-US" smtClean="0"/>
              <a:t>                 </a:t>
            </a:r>
            <a:endParaRPr lang="en-US" dirty="0"/>
          </a:p>
          <a:p>
            <a:pPr marL="342900" indent="-342900">
              <a:buChar char=" "/>
            </a:pPr>
            <a:r>
              <a:rPr lang="en-US" smtClean="0"/>
              <a:t>                                   </a:t>
            </a:r>
            <a:endParaRPr lang="en-US" dirty="0"/>
          </a:p>
          <a:p>
            <a:pPr marL="342900" indent="-342900">
              <a:buChar char=" "/>
            </a:pPr>
            <a:r>
              <a:rPr lang="en-US" smtClean="0"/>
              <a:t>                              </a:t>
            </a:r>
            <a:br>
              <a:rPr lang="en-US" smtClean="0"/>
            </a:br>
            <a:r>
              <a:rPr lang="en-US" smtClean="0"/>
              <a:t> </a:t>
            </a:r>
            <a:r>
              <a:rPr lang="en-US" smtClean="0">
                <a:hlinkClick r:id="rId3"/>
              </a:rPr>
              <a:t>             </a:t>
            </a:r>
            <a:r>
              <a:rPr lang="en-US" smtClean="0"/>
              <a:t>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         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" name="Группа 1" descr=" 2"/>
          <p:cNvGrpSpPr/>
          <p:nvPr/>
        </p:nvGrpSpPr>
        <p:grpSpPr>
          <a:xfrm>
            <a:off x="5572946" y="3424406"/>
            <a:ext cx="564207" cy="640462"/>
            <a:chOff x="5735161" y="4138056"/>
            <a:chExt cx="564207" cy="640462"/>
          </a:xfrm>
        </p:grpSpPr>
        <p:pic>
          <p:nvPicPr>
            <p:cNvPr id="28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29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22" name="Группа 21" descr=" 22"/>
          <p:cNvGrpSpPr/>
          <p:nvPr/>
        </p:nvGrpSpPr>
        <p:grpSpPr>
          <a:xfrm>
            <a:off x="7112610" y="3424406"/>
            <a:ext cx="564207" cy="640462"/>
            <a:chOff x="5735161" y="4138056"/>
            <a:chExt cx="564207" cy="640462"/>
          </a:xfrm>
        </p:grpSpPr>
        <p:pic>
          <p:nvPicPr>
            <p:cNvPr id="23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26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2" name="Группа 31" descr=" 32"/>
          <p:cNvGrpSpPr/>
          <p:nvPr/>
        </p:nvGrpSpPr>
        <p:grpSpPr>
          <a:xfrm>
            <a:off x="4797549" y="3424406"/>
            <a:ext cx="564207" cy="640462"/>
            <a:chOff x="5735161" y="4138056"/>
            <a:chExt cx="564207" cy="640462"/>
          </a:xfrm>
        </p:grpSpPr>
        <p:pic>
          <p:nvPicPr>
            <p:cNvPr id="33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4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5" name="Группа 34" descr=" 35"/>
          <p:cNvGrpSpPr/>
          <p:nvPr/>
        </p:nvGrpSpPr>
        <p:grpSpPr>
          <a:xfrm>
            <a:off x="7897355" y="3410077"/>
            <a:ext cx="564207" cy="640462"/>
            <a:chOff x="5735161" y="4138056"/>
            <a:chExt cx="564207" cy="640462"/>
          </a:xfrm>
        </p:grpSpPr>
        <p:pic>
          <p:nvPicPr>
            <p:cNvPr id="36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7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1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5832672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FROM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endParaRPr kumimoji="0" lang="en-US" altLang="ru-RU" sz="1400" b="0" i="0" u="none" strike="noStrike" cap="none" normalizeH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lang="en-US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subsystem 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ru-RU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Char char=" "/>
            </a:pPr>
            <a:r>
              <a:rPr lang="en-US" smtClean="0"/>
              <a:t>                                   </a:t>
            </a:r>
            <a:endParaRPr lang="en-US" dirty="0"/>
          </a:p>
          <a:p>
            <a:pPr marL="342900" indent="-342900">
              <a:buChar char=" "/>
            </a:pPr>
            <a:r>
              <a:rPr lang="en-US" smtClean="0"/>
              <a:t>                              </a:t>
            </a:r>
            <a:br>
              <a:rPr lang="en-US" smtClean="0"/>
            </a:br>
            <a:r>
              <a:rPr lang="en-US" smtClean="0"/>
              <a:t> </a:t>
            </a:r>
            <a:r>
              <a:rPr lang="en-US" smtClean="0">
                <a:hlinkClick r:id="rId3"/>
              </a:rPr>
              <a:t>             </a:t>
            </a:r>
            <a:r>
              <a:rPr lang="en-US" smtClean="0"/>
              <a:t>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         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" name="Группа 1" descr=" 2"/>
          <p:cNvGrpSpPr/>
          <p:nvPr/>
        </p:nvGrpSpPr>
        <p:grpSpPr>
          <a:xfrm>
            <a:off x="5572946" y="3424406"/>
            <a:ext cx="564207" cy="640462"/>
            <a:chOff x="5735161" y="4138056"/>
            <a:chExt cx="564207" cy="640462"/>
          </a:xfrm>
        </p:grpSpPr>
        <p:pic>
          <p:nvPicPr>
            <p:cNvPr id="28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29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22" name="Группа 21" descr=" 22"/>
          <p:cNvGrpSpPr/>
          <p:nvPr/>
        </p:nvGrpSpPr>
        <p:grpSpPr>
          <a:xfrm>
            <a:off x="7112610" y="3424406"/>
            <a:ext cx="564207" cy="640462"/>
            <a:chOff x="5735161" y="4138056"/>
            <a:chExt cx="564207" cy="640462"/>
          </a:xfrm>
        </p:grpSpPr>
        <p:pic>
          <p:nvPicPr>
            <p:cNvPr id="23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26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2" name="Группа 31" descr=" 32"/>
          <p:cNvGrpSpPr/>
          <p:nvPr/>
        </p:nvGrpSpPr>
        <p:grpSpPr>
          <a:xfrm>
            <a:off x="4797549" y="3424406"/>
            <a:ext cx="564207" cy="640462"/>
            <a:chOff x="5735161" y="4138056"/>
            <a:chExt cx="564207" cy="640462"/>
          </a:xfrm>
        </p:grpSpPr>
        <p:pic>
          <p:nvPicPr>
            <p:cNvPr id="33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4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5" name="Группа 34" descr=" 35"/>
          <p:cNvGrpSpPr/>
          <p:nvPr/>
        </p:nvGrpSpPr>
        <p:grpSpPr>
          <a:xfrm>
            <a:off x="7897355" y="3410077"/>
            <a:ext cx="564207" cy="640462"/>
            <a:chOff x="5735161" y="4138056"/>
            <a:chExt cx="564207" cy="640462"/>
          </a:xfrm>
        </p:grpSpPr>
        <p:pic>
          <p:nvPicPr>
            <p:cNvPr id="36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7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26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5832672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FROM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endParaRPr kumimoji="0" lang="en-US" altLang="ru-RU" sz="1400" b="0" i="0" u="none" strike="noStrike" cap="none" normalizeH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lang="en-US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subsystem 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ru-RU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using bloom filter</a:t>
            </a:r>
          </a:p>
          <a:p>
            <a:pPr marL="342900" indent="-342900">
              <a:buChar char=" "/>
            </a:pPr>
            <a:r>
              <a:rPr lang="en-US" smtClean="0"/>
              <a:t>                              </a:t>
            </a:r>
            <a:br>
              <a:rPr lang="en-US" smtClean="0"/>
            </a:br>
            <a:r>
              <a:rPr lang="en-US" smtClean="0"/>
              <a:t> </a:t>
            </a:r>
            <a:r>
              <a:rPr lang="en-US" smtClean="0">
                <a:hlinkClick r:id="rId3"/>
              </a:rPr>
              <a:t>             </a:t>
            </a:r>
            <a:r>
              <a:rPr lang="en-US" smtClean="0"/>
              <a:t>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         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2" name="Группа 31" descr=" 32"/>
          <p:cNvGrpSpPr/>
          <p:nvPr/>
        </p:nvGrpSpPr>
        <p:grpSpPr>
          <a:xfrm>
            <a:off x="4797549" y="3424406"/>
            <a:ext cx="564207" cy="640462"/>
            <a:chOff x="5735161" y="4138056"/>
            <a:chExt cx="564207" cy="640462"/>
          </a:xfrm>
        </p:grpSpPr>
        <p:pic>
          <p:nvPicPr>
            <p:cNvPr id="33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4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5" name="Группа 34" descr=" 35"/>
          <p:cNvGrpSpPr/>
          <p:nvPr/>
        </p:nvGrpSpPr>
        <p:grpSpPr>
          <a:xfrm>
            <a:off x="7897355" y="3410077"/>
            <a:ext cx="564207" cy="640462"/>
            <a:chOff x="5735161" y="4138056"/>
            <a:chExt cx="564207" cy="640462"/>
          </a:xfrm>
        </p:grpSpPr>
        <p:pic>
          <p:nvPicPr>
            <p:cNvPr id="36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7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38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5832672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FROM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endParaRPr kumimoji="0" lang="en-US" altLang="ru-RU" sz="1400" b="0" i="0" u="none" strike="noStrike" cap="none" normalizeH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lang="en-US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subsystem 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ru-RU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using bloom filter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by timestamp (</a:t>
            </a:r>
            <a:r>
              <a:rPr lang="en-US" smtClean="0">
                <a:hlinkClick r:id="rId3"/>
              </a:rPr>
              <a:t>CASSANDRA-249</a:t>
            </a:r>
            <a:r>
              <a:rPr lang="en-US" smtClean="0"/>
              <a:t>8)</a:t>
            </a:r>
            <a:endParaRPr lang="ru-RU" smtClean="0"/>
          </a:p>
          <a:p>
            <a:pPr marL="342900" indent="-342900">
              <a:buChar char=" "/>
            </a:pPr>
            <a:r>
              <a:rPr lang="en-US" smtClean="0"/>
              <a:t>                      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60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5832672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FROM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endParaRPr kumimoji="0" lang="en-US" altLang="ru-RU" sz="1400" b="0" i="0" u="none" strike="noStrike" cap="none" normalizeH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lang="en-US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subsystem 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ru-RU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using bloom filter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by timestamp (</a:t>
            </a:r>
            <a:r>
              <a:rPr lang="en-US" smtClean="0">
                <a:hlinkClick r:id="rId3"/>
              </a:rPr>
              <a:t>CASSANDRA-249</a:t>
            </a:r>
            <a:r>
              <a:rPr lang="en-US" smtClean="0"/>
              <a:t>8)</a:t>
            </a:r>
            <a:endParaRPr lang="ru-RU" smtClean="0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Reads remaining SSTables</a:t>
            </a:r>
            <a:endParaRPr lang="ru-RU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 descr=" 43"/>
          <p:cNvCxnSpPr/>
          <p:nvPr/>
        </p:nvCxnSpPr>
        <p:spPr>
          <a:xfrm>
            <a:off x="4812407" y="3723878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275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5832672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FROM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endParaRPr kumimoji="0" lang="en-US" altLang="ru-RU" sz="1400" b="0" i="0" u="none" strike="noStrike" cap="none" normalizeH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lang="en-US" altLang="ru-RU" sz="1400" dirty="0" smtClean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subsystem 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ru-RU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using bloom filter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by timestamp (</a:t>
            </a:r>
            <a:r>
              <a:rPr lang="en-US" smtClean="0">
                <a:hlinkClick r:id="rId3"/>
              </a:rPr>
              <a:t>CASSANDRA-249</a:t>
            </a:r>
            <a:r>
              <a:rPr lang="en-US" smtClean="0"/>
              <a:t>8)</a:t>
            </a:r>
            <a:endParaRPr lang="ru-RU" smtClean="0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Reads remaining SSTables</a:t>
            </a:r>
            <a:endParaRPr lang="ru-RU" smtClean="0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Merges result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 descr=" 43"/>
          <p:cNvCxnSpPr/>
          <p:nvPr/>
        </p:nvCxnSpPr>
        <p:spPr>
          <a:xfrm>
            <a:off x="4812407" y="3723878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 descr=" 44"/>
          <p:cNvCxnSpPr/>
          <p:nvPr/>
        </p:nvCxnSpPr>
        <p:spPr>
          <a:xfrm>
            <a:off x="7107996" y="2627320"/>
            <a:ext cx="979871" cy="441155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 descr=" 46"/>
          <p:cNvCxnSpPr/>
          <p:nvPr/>
        </p:nvCxnSpPr>
        <p:spPr>
          <a:xfrm flipV="1">
            <a:off x="7111510" y="3068475"/>
            <a:ext cx="976357" cy="644904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08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sz="quarter" idx="13"/>
          </p:nvPr>
        </p:nvSpPr>
        <p:spPr>
          <a:xfrm>
            <a:off x="971600" y="1491630"/>
            <a:ext cx="7632898" cy="345571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Services </a:t>
            </a:r>
            <a:r>
              <a:rPr lang="en-US" sz="2400" dirty="0"/>
              <a:t>for businesses</a:t>
            </a:r>
          </a:p>
          <a:p>
            <a:r>
              <a:rPr lang="en-US" sz="2400" dirty="0" smtClean="0"/>
              <a:t>B2B: </a:t>
            </a:r>
            <a:r>
              <a:rPr lang="en-US" sz="2400" dirty="0"/>
              <a:t>e-Invoicing</a:t>
            </a:r>
          </a:p>
          <a:p>
            <a:r>
              <a:rPr lang="en-US" sz="2400" dirty="0" smtClean="0"/>
              <a:t>B2G: e-reporting of tax returns to government</a:t>
            </a:r>
            <a:endParaRPr lang="en-US" sz="2400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SKB </a:t>
            </a:r>
            <a:r>
              <a:rPr lang="en-US" sz="4000" dirty="0" err="1" smtClean="0"/>
              <a:t>Kontur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606867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970472" y="294623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970472" y="1399477"/>
            <a:ext cx="7113471" cy="1100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effectLst/>
                <a:cs typeface="Courier New" panose="02070309020205020404" pitchFamily="49" charset="0"/>
              </a:rPr>
              <a:t>First subsystem: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ru-RU" sz="1400" b="1" i="0" u="none" strike="noStrike" cap="none" normalizeH="0" baseline="0" dirty="0" smtClean="0">
              <a:ln>
                <a:noFill/>
              </a:ln>
              <a:effectLst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INTO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r>
              <a:rPr kumimoji="0" lang="en-US" altLang="ru-RU" sz="1200" b="0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200" b="0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ru-RU" sz="1200" b="0" i="0" u="none" strike="noStrike" cap="none" normalizeH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subsystem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ru-RU" sz="12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endParaRPr kumimoji="0" lang="en-US" altLang="ru-RU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ru-RU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200" dirty="0" smtClean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ru-RU" altLang="ru-RU" sz="1200" dirty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2011-02-03T04:05:00'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970472" y="2724949"/>
            <a:ext cx="7299419" cy="1238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effectLst/>
                <a:cs typeface="Courier New" panose="02070309020205020404" pitchFamily="49" charset="0"/>
              </a:rPr>
              <a:t>Second subsystem: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ru-RU" sz="900" b="1" i="0" u="none" strike="noStrike" cap="none" normalizeH="0" baseline="0" dirty="0" smtClean="0">
              <a:ln>
                <a:noFill/>
              </a:ln>
              <a:solidFill>
                <a:srgbClr val="00008B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INTO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users_lastaction</a:t>
            </a:r>
            <a:r>
              <a:rPr kumimoji="0" lang="en-US" altLang="ru-RU" sz="1200" b="0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200" b="0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ru-RU" sz="1200" b="0" i="0" u="none" strike="noStrike" cap="none" normalizeH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subsystem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ru-RU" sz="12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last_action_time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endParaRPr kumimoji="0" lang="en-US" altLang="ru-RU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62c36092-82a1-3a00-93d1-46196ee77204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200" dirty="0" err="1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WebApp</a:t>
            </a:r>
            <a:r>
              <a:rPr lang="ru-RU" altLang="ru-RU" sz="12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200" dirty="0" smtClean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ru-RU" altLang="ru-RU" sz="1200" dirty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2011-02-0</a:t>
            </a:r>
            <a:r>
              <a:rPr lang="en-US" altLang="ru-RU" sz="1200" dirty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lang="ru-RU" altLang="ru-RU" sz="1200" dirty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T0</a:t>
            </a:r>
            <a:r>
              <a:rPr lang="en-US" altLang="ru-RU" sz="1200" dirty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ru-RU" altLang="ru-RU" sz="1200" dirty="0">
                <a:solidFill>
                  <a:srgbClr val="007A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:05:00'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en-US" altLang="ru-RU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200" b="1" dirty="0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 TIMESTAMP </a:t>
            </a:r>
            <a:r>
              <a:rPr lang="en-US" altLang="ru-RU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635774040762020710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680520" y="3979102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latin typeface="Segoe UI" charset="0"/>
                <a:ea typeface="Segoe UI" charset="0"/>
                <a:cs typeface="Segoe UI" charset="0"/>
              </a:rPr>
              <a:t>Time in </a:t>
            </a:r>
            <a:r>
              <a:rPr lang="en-US" sz="1400" b="1" dirty="0">
                <a:latin typeface="Segoe UI" charset="0"/>
                <a:ea typeface="Segoe UI" charset="0"/>
                <a:cs typeface="Segoe UI" charset="0"/>
              </a:rPr>
              <a:t>ticks</a:t>
            </a:r>
            <a:r>
              <a:rPr lang="en-US" sz="1400" dirty="0">
                <a:latin typeface="Segoe UI" charset="0"/>
                <a:ea typeface="Segoe UI" charset="0"/>
                <a:cs typeface="Segoe UI" charset="0"/>
              </a:rPr>
              <a:t>, </a:t>
            </a:r>
          </a:p>
          <a:p>
            <a:r>
              <a:rPr lang="en-US" sz="1400" dirty="0" smtClean="0">
                <a:latin typeface="Segoe UI" charset="0"/>
                <a:ea typeface="Segoe UI" charset="0"/>
                <a:cs typeface="Segoe UI" charset="0"/>
              </a:rPr>
              <a:t>10000 </a:t>
            </a:r>
            <a:r>
              <a:rPr lang="en-US" sz="1400" b="1" dirty="0">
                <a:latin typeface="Segoe UI" charset="0"/>
                <a:ea typeface="Segoe UI" charset="0"/>
                <a:cs typeface="Segoe UI" charset="0"/>
              </a:rPr>
              <a:t>ticks</a:t>
            </a:r>
            <a:r>
              <a:rPr lang="en-US" sz="1400" dirty="0">
                <a:latin typeface="Segoe UI" charset="0"/>
                <a:ea typeface="Segoe UI" charset="0"/>
                <a:cs typeface="Segoe UI" charset="0"/>
              </a:rPr>
              <a:t> = 1 </a:t>
            </a:r>
            <a:r>
              <a:rPr lang="en-US" sz="1400" b="1" dirty="0">
                <a:latin typeface="Segoe UI" charset="0"/>
                <a:ea typeface="Segoe UI" charset="0"/>
                <a:cs typeface="Segoe UI" charset="0"/>
              </a:rPr>
              <a:t>millisecond</a:t>
            </a:r>
            <a:endParaRPr lang="ru-RU" sz="1400" b="1" dirty="0"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870" y="3804291"/>
            <a:ext cx="847650" cy="64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634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972000" y="295200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1: Invalid timestamp usage</a:t>
            </a:r>
            <a:endParaRPr lang="ru-RU" sz="3200" cap="none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43608" y="1626354"/>
            <a:ext cx="78488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Fix: </a:t>
            </a:r>
            <a:endParaRPr lang="en-US" sz="2400" b="1" dirty="0" smtClean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pPr lvl="1"/>
            <a:r>
              <a:rPr lang="en-US" sz="2400" b="1" dirty="0" smtClean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started to use equal timestamp sources for one </a:t>
            </a:r>
            <a:r>
              <a:rPr lang="en-US" sz="2400" b="1" dirty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 </a:t>
            </a:r>
            <a:r>
              <a:rPr lang="en-US" sz="2400" b="1" dirty="0" smtClean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  table</a:t>
            </a:r>
            <a:endParaRPr lang="ru-RU" sz="2400" b="1" dirty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68800" y="1058400"/>
            <a:ext cx="914400" cy="914400"/>
          </a:xfrm>
          <a:prstGeom prst="rect">
            <a:avLst/>
          </a:prstGeom>
        </p:spPr>
        <p:txBody>
          <a:bodyPr wrap="none" lIns="0" rtlCol="0" anchor="b">
            <a:normAutofit/>
          </a:bodyPr>
          <a:lstStyle/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677662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1604" y="295200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</a:t>
            </a:r>
            <a:r>
              <a:rPr lang="ru-RU" sz="3200" cap="none" dirty="0" smtClean="0"/>
              <a:t>2</a:t>
            </a:r>
            <a:r>
              <a:rPr lang="en-US" sz="3200" cap="none" dirty="0" smtClean="0"/>
              <a:t>: Few writes, many reads</a:t>
            </a:r>
            <a:endParaRPr lang="ru-RU" sz="3200" cap="none" dirty="0"/>
          </a:p>
        </p:txBody>
      </p:sp>
      <p:sp>
        <p:nvSpPr>
          <p:cNvPr id="8" name="Текст 2" descr=" 8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72804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200" dirty="0"/>
              <a:t>Reads </a:t>
            </a:r>
            <a:r>
              <a:rPr lang="en-US" sz="2200" dirty="0" smtClean="0"/>
              <a:t>dominates over writes (example </a:t>
            </a:r>
            <a:r>
              <a:rPr lang="en-US" sz="2200" dirty="0"/>
              <a:t>– user accounts)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200" dirty="0"/>
              <a:t>Each read – from </a:t>
            </a:r>
            <a:r>
              <a:rPr lang="en-US" sz="2200" dirty="0" err="1"/>
              <a:t>SSTable</a:t>
            </a:r>
            <a:r>
              <a:rPr lang="en-US" sz="2200" dirty="0"/>
              <a:t> (</a:t>
            </a:r>
            <a:r>
              <a:rPr lang="en-US" sz="2200" dirty="0" err="1"/>
              <a:t>Memtable</a:t>
            </a:r>
            <a:r>
              <a:rPr lang="en-US" sz="2200" dirty="0"/>
              <a:t> already flushed)</a:t>
            </a:r>
          </a:p>
          <a:p>
            <a:pPr marL="342900" indent="-342900">
              <a:buFont typeface="Arial" charset="0"/>
              <a:buChar char=" "/>
            </a:pPr>
            <a:r>
              <a:rPr lang="en-US" sz="2200" b="1" smtClean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                           </a:t>
            </a:r>
            <a:endParaRPr lang="en-US" sz="2200" b="1" dirty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556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1604" y="295200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</a:t>
            </a:r>
            <a:r>
              <a:rPr lang="ru-RU" sz="3200" cap="none" dirty="0" smtClean="0"/>
              <a:t>2</a:t>
            </a:r>
            <a:r>
              <a:rPr lang="en-US" sz="3200" cap="none" dirty="0" smtClean="0"/>
              <a:t>: Few writes, many reads</a:t>
            </a:r>
            <a:endParaRPr lang="ru-RU" sz="3200" cap="none" dirty="0"/>
          </a:p>
        </p:txBody>
      </p:sp>
      <p:sp>
        <p:nvSpPr>
          <p:cNvPr id="8" name="Текст 2" descr=" 8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72804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200" dirty="0"/>
              <a:t>Reads </a:t>
            </a:r>
            <a:r>
              <a:rPr lang="en-US" sz="2200" dirty="0" smtClean="0"/>
              <a:t>dominates over writes (example </a:t>
            </a:r>
            <a:r>
              <a:rPr lang="en-US" sz="2200" dirty="0"/>
              <a:t>– user accounts)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200" dirty="0"/>
              <a:t>Each read – from </a:t>
            </a:r>
            <a:r>
              <a:rPr lang="en-US" sz="2200" dirty="0" err="1"/>
              <a:t>SSTable</a:t>
            </a:r>
            <a:r>
              <a:rPr lang="en-US" sz="2200" dirty="0"/>
              <a:t> (</a:t>
            </a:r>
            <a:r>
              <a:rPr lang="en-US" sz="2200" dirty="0" err="1"/>
              <a:t>Memtable</a:t>
            </a:r>
            <a:r>
              <a:rPr lang="en-US" sz="2200" dirty="0"/>
              <a:t> already flushed)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200" b="1" smtClean="0">
                <a:solidFill>
                  <a:srgbClr val="00823B"/>
                </a:solidFill>
                <a:latin typeface="Segoe UI Semibold" panose="020B0702040204020203" pitchFamily="34" charset="0"/>
                <a:ea typeface="Segoe UI Semibold" charset="0"/>
                <a:cs typeface="Segoe UI Semibold" charset="0"/>
              </a:rPr>
              <a:t>Fix: just enabled row cache</a:t>
            </a:r>
            <a:endParaRPr lang="en-US" sz="2200" b="1" dirty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90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971600" y="295200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Problem 3: Aggressive time series</a:t>
            </a:r>
            <a:endParaRPr lang="ru-RU" sz="3200" cap="none"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971600" y="1318129"/>
            <a:ext cx="6553200" cy="1592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activity_records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ru-RU" sz="16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600" dirty="0" smtClean="0">
                <a:solidFill>
                  <a:srgbClr val="0086B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kumimoji="0" lang="en-US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600" dirty="0">
                <a:solidFill>
                  <a:srgbClr val="0086B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ru-RU" sz="16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record_content</a:t>
            </a:r>
            <a:r>
              <a:rPr lang="en-US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600" dirty="0">
                <a:solidFill>
                  <a:srgbClr val="0086B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ru-RU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kumimoji="0" lang="en-US" altLang="ru-RU" sz="1600" b="0" i="0" u="none" strike="noStrike" cap="none" normalizeH="0" baseline="0" dirty="0" smtClean="0">
              <a:ln>
                <a:noFill/>
              </a:ln>
              <a:solidFill>
                <a:srgbClr val="0086B3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ru-RU" sz="16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lang="en-US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ru-RU" sz="1600" dirty="0" err="1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lang="ru-RU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ru-RU" sz="1600" dirty="0" smtClean="0">
              <a:solidFill>
                <a:srgbClr val="33333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971600" y="3322207"/>
            <a:ext cx="4758660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record_content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1" i="0" u="none" strike="noStrike" cap="none" normalizeH="0" baseline="0" dirty="0" smtClean="0">
                <a:ln>
                  <a:noFill/>
                </a:ln>
                <a:solidFill>
                  <a:srgbClr val="00008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activity_records</a:t>
            </a:r>
            <a:endParaRPr kumimoji="0" lang="en-US" altLang="ru-RU" sz="1400" i="0" u="none" strike="noStrike" cap="none" normalizeH="0" dirty="0" smtClean="0">
              <a:ln>
                <a:noFill/>
              </a:ln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12:00:00</a:t>
            </a:r>
            <a:r>
              <a:rPr lang="ru-RU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altLang="ru-RU" sz="1400" dirty="0" smtClean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 smtClean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</a:t>
            </a:r>
            <a:r>
              <a:rPr lang="en-US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12:30:10</a:t>
            </a:r>
            <a:r>
              <a:rPr lang="ru-RU" altLang="ru-RU" sz="1400" dirty="0" smtClean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kumimoji="0" lang="ru-RU" altLang="ru-RU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678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/>
              <a:t>Problem 3: Aggressive time series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4758660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record_content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activity_records</a:t>
            </a:r>
            <a:endParaRPr lang="en-US" alt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12:00:00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altLang="ru-RU" sz="1400" dirty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12:30:10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ru-RU" altLang="ru-RU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Char char=" "/>
            </a:pPr>
            <a:r>
              <a:rPr lang="en-US" smtClean="0"/>
              <a:t>                 </a:t>
            </a:r>
            <a:endParaRPr lang="en-US" dirty="0"/>
          </a:p>
          <a:p>
            <a:pPr marL="342900" indent="-342900">
              <a:buChar char=" "/>
            </a:pPr>
            <a:r>
              <a:rPr lang="en-US" smtClean="0"/>
              <a:t>                                   </a:t>
            </a:r>
            <a:endParaRPr lang="en-US" dirty="0"/>
          </a:p>
          <a:p>
            <a:pPr marL="342900" indent="-342900">
              <a:buChar char=" "/>
            </a:pPr>
            <a:r>
              <a:rPr lang="en-US" smtClean="0">
                <a:solidFill>
                  <a:srgbClr val="C00000"/>
                </a:solidFill>
              </a:rPr>
              <a:t>          </a:t>
            </a:r>
            <a:r>
              <a:rPr lang="en-US" smtClean="0">
                <a:solidFill>
                  <a:srgbClr val="C00000"/>
                </a:solidFill>
                <a:hlinkClick r:id="rId3"/>
              </a:rPr>
              <a:t>             </a:t>
            </a:r>
            <a:r>
              <a:rPr lang="en-US" smtClean="0">
                <a:solidFill>
                  <a:srgbClr val="C00000"/>
                </a:solidFill>
              </a:rPr>
              <a:t> </a:t>
            </a:r>
            <a:endParaRPr lang="en-US" dirty="0" smtClean="0">
              <a:solidFill>
                <a:srgbClr val="C00000"/>
              </a:solidFill>
            </a:endParaRPr>
          </a:p>
          <a:p>
            <a:pPr marL="342900" indent="-342900">
              <a:buChar char=" "/>
            </a:pPr>
            <a:r>
              <a:rPr lang="en-US" smtClean="0">
                <a:solidFill>
                  <a:srgbClr val="C00000"/>
                </a:solidFill>
                <a:hlinkClick r:id="rId4"/>
              </a:rPr>
              <a:t>             </a:t>
            </a:r>
            <a:r>
              <a:rPr lang="en-US" smtClean="0">
                <a:solidFill>
                  <a:srgbClr val="C00000"/>
                </a:solidFill>
              </a:rPr>
              <a:t>  </a:t>
            </a:r>
            <a:endParaRPr lang="ru-RU" dirty="0" smtClean="0">
              <a:solidFill>
                <a:srgbClr val="C00000"/>
              </a:solidFill>
            </a:endParaRPr>
          </a:p>
          <a:p>
            <a:pPr marL="342900" indent="-342900">
              <a:buChar char=" "/>
            </a:pPr>
            <a:r>
              <a:rPr lang="en-US" smtClean="0"/>
              <a:t>                      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" name="Группа 1" descr=" 2"/>
          <p:cNvGrpSpPr/>
          <p:nvPr/>
        </p:nvGrpSpPr>
        <p:grpSpPr>
          <a:xfrm>
            <a:off x="5572946" y="3424406"/>
            <a:ext cx="564207" cy="640462"/>
            <a:chOff x="5735161" y="4138056"/>
            <a:chExt cx="564207" cy="640462"/>
          </a:xfrm>
        </p:grpSpPr>
        <p:pic>
          <p:nvPicPr>
            <p:cNvPr id="28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29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22" name="Группа 21" descr=" 22"/>
          <p:cNvGrpSpPr/>
          <p:nvPr/>
        </p:nvGrpSpPr>
        <p:grpSpPr>
          <a:xfrm>
            <a:off x="7112610" y="3424406"/>
            <a:ext cx="564207" cy="640462"/>
            <a:chOff x="5735161" y="4138056"/>
            <a:chExt cx="564207" cy="640462"/>
          </a:xfrm>
        </p:grpSpPr>
        <p:pic>
          <p:nvPicPr>
            <p:cNvPr id="23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26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2" name="Группа 31" descr=" 32"/>
          <p:cNvGrpSpPr/>
          <p:nvPr/>
        </p:nvGrpSpPr>
        <p:grpSpPr>
          <a:xfrm>
            <a:off x="4797549" y="3424406"/>
            <a:ext cx="564207" cy="640462"/>
            <a:chOff x="5735161" y="4138056"/>
            <a:chExt cx="564207" cy="640462"/>
          </a:xfrm>
        </p:grpSpPr>
        <p:pic>
          <p:nvPicPr>
            <p:cNvPr id="33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4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5" name="Группа 34" descr=" 35"/>
          <p:cNvGrpSpPr/>
          <p:nvPr/>
        </p:nvGrpSpPr>
        <p:grpSpPr>
          <a:xfrm>
            <a:off x="7897355" y="3410077"/>
            <a:ext cx="564207" cy="640462"/>
            <a:chOff x="5735161" y="4138056"/>
            <a:chExt cx="564207" cy="640462"/>
          </a:xfrm>
        </p:grpSpPr>
        <p:pic>
          <p:nvPicPr>
            <p:cNvPr id="36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7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960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/>
              <a:t>Problem 3: Aggressive time series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4758660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record_content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activity_records</a:t>
            </a:r>
            <a:endParaRPr lang="en-US" alt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12:00:00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altLang="ru-RU" sz="1400" dirty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12:30:10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ru-RU" altLang="ru-RU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Char char=" "/>
            </a:pPr>
            <a:r>
              <a:rPr lang="en-US" smtClean="0"/>
              <a:t>                                   </a:t>
            </a:r>
            <a:endParaRPr lang="en-US" dirty="0"/>
          </a:p>
          <a:p>
            <a:pPr marL="342900" indent="-342900">
              <a:buChar char=" "/>
            </a:pPr>
            <a:r>
              <a:rPr lang="en-US" smtClean="0">
                <a:solidFill>
                  <a:srgbClr val="C00000"/>
                </a:solidFill>
              </a:rPr>
              <a:t>          </a:t>
            </a:r>
            <a:r>
              <a:rPr lang="en-US" smtClean="0">
                <a:solidFill>
                  <a:srgbClr val="C00000"/>
                </a:solidFill>
                <a:hlinkClick r:id="rId3"/>
              </a:rPr>
              <a:t>             </a:t>
            </a:r>
            <a:r>
              <a:rPr lang="en-US" smtClean="0">
                <a:solidFill>
                  <a:srgbClr val="C00000"/>
                </a:solidFill>
              </a:rPr>
              <a:t> </a:t>
            </a:r>
            <a:endParaRPr lang="en-US" dirty="0" smtClean="0">
              <a:solidFill>
                <a:srgbClr val="C00000"/>
              </a:solidFill>
            </a:endParaRPr>
          </a:p>
          <a:p>
            <a:pPr marL="342900" indent="-342900">
              <a:buChar char=" "/>
            </a:pPr>
            <a:r>
              <a:rPr lang="en-US" smtClean="0">
                <a:solidFill>
                  <a:srgbClr val="C00000"/>
                </a:solidFill>
                <a:hlinkClick r:id="rId4"/>
              </a:rPr>
              <a:t>             </a:t>
            </a:r>
            <a:r>
              <a:rPr lang="en-US" smtClean="0">
                <a:solidFill>
                  <a:srgbClr val="C00000"/>
                </a:solidFill>
              </a:rPr>
              <a:t>  </a:t>
            </a:r>
            <a:endParaRPr lang="ru-RU" dirty="0" smtClean="0">
              <a:solidFill>
                <a:srgbClr val="C00000"/>
              </a:solidFill>
            </a:endParaRPr>
          </a:p>
          <a:p>
            <a:pPr marL="342900" indent="-342900">
              <a:buChar char=" "/>
            </a:pPr>
            <a:r>
              <a:rPr lang="en-US" smtClean="0"/>
              <a:t>                      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" name="Группа 1" descr=" 2"/>
          <p:cNvGrpSpPr/>
          <p:nvPr/>
        </p:nvGrpSpPr>
        <p:grpSpPr>
          <a:xfrm>
            <a:off x="5572946" y="3424406"/>
            <a:ext cx="564207" cy="640462"/>
            <a:chOff x="5735161" y="4138056"/>
            <a:chExt cx="564207" cy="640462"/>
          </a:xfrm>
        </p:grpSpPr>
        <p:pic>
          <p:nvPicPr>
            <p:cNvPr id="28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29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22" name="Группа 21" descr=" 22"/>
          <p:cNvGrpSpPr/>
          <p:nvPr/>
        </p:nvGrpSpPr>
        <p:grpSpPr>
          <a:xfrm>
            <a:off x="7112610" y="3424406"/>
            <a:ext cx="564207" cy="640462"/>
            <a:chOff x="5735161" y="4138056"/>
            <a:chExt cx="564207" cy="640462"/>
          </a:xfrm>
        </p:grpSpPr>
        <p:pic>
          <p:nvPicPr>
            <p:cNvPr id="23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26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2" name="Группа 31" descr=" 32"/>
          <p:cNvGrpSpPr/>
          <p:nvPr/>
        </p:nvGrpSpPr>
        <p:grpSpPr>
          <a:xfrm>
            <a:off x="4797549" y="3424406"/>
            <a:ext cx="564207" cy="640462"/>
            <a:chOff x="5735161" y="4138056"/>
            <a:chExt cx="564207" cy="640462"/>
          </a:xfrm>
        </p:grpSpPr>
        <p:pic>
          <p:nvPicPr>
            <p:cNvPr id="33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4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5" name="Группа 34" descr=" 35"/>
          <p:cNvGrpSpPr/>
          <p:nvPr/>
        </p:nvGrpSpPr>
        <p:grpSpPr>
          <a:xfrm>
            <a:off x="7897355" y="3410077"/>
            <a:ext cx="564207" cy="640462"/>
            <a:chOff x="5735161" y="4138056"/>
            <a:chExt cx="564207" cy="640462"/>
          </a:xfrm>
        </p:grpSpPr>
        <p:pic>
          <p:nvPicPr>
            <p:cNvPr id="36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7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7788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/>
              <a:t>Problem 3: Aggressive time series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4758660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record_content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activity_records</a:t>
            </a:r>
            <a:endParaRPr lang="en-US" alt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12:00:00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altLang="ru-RU" sz="1400" dirty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12:30:10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ru-RU" altLang="ru-RU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using bloom filter</a:t>
            </a:r>
          </a:p>
          <a:p>
            <a:pPr marL="342900" indent="-342900">
              <a:buChar char=" "/>
            </a:pPr>
            <a:r>
              <a:rPr lang="en-US" smtClean="0">
                <a:solidFill>
                  <a:srgbClr val="C00000"/>
                </a:solidFill>
              </a:rPr>
              <a:t>          </a:t>
            </a:r>
            <a:r>
              <a:rPr lang="en-US" smtClean="0">
                <a:solidFill>
                  <a:srgbClr val="C00000"/>
                </a:solidFill>
                <a:hlinkClick r:id="rId3"/>
              </a:rPr>
              <a:t>             </a:t>
            </a:r>
            <a:r>
              <a:rPr lang="en-US" smtClean="0">
                <a:solidFill>
                  <a:srgbClr val="C00000"/>
                </a:solidFill>
              </a:rPr>
              <a:t> </a:t>
            </a:r>
            <a:endParaRPr lang="en-US" dirty="0" smtClean="0">
              <a:solidFill>
                <a:srgbClr val="C00000"/>
              </a:solidFill>
            </a:endParaRPr>
          </a:p>
          <a:p>
            <a:pPr marL="342900" indent="-342900">
              <a:buChar char=" "/>
            </a:pPr>
            <a:r>
              <a:rPr lang="en-US" smtClean="0">
                <a:solidFill>
                  <a:srgbClr val="C00000"/>
                </a:solidFill>
                <a:hlinkClick r:id="rId4"/>
              </a:rPr>
              <a:t>             </a:t>
            </a:r>
            <a:r>
              <a:rPr lang="en-US" smtClean="0">
                <a:solidFill>
                  <a:srgbClr val="C00000"/>
                </a:solidFill>
              </a:rPr>
              <a:t>  </a:t>
            </a:r>
            <a:endParaRPr lang="ru-RU" dirty="0" smtClean="0">
              <a:solidFill>
                <a:srgbClr val="C00000"/>
              </a:solidFill>
            </a:endParaRPr>
          </a:p>
          <a:p>
            <a:pPr marL="342900" indent="-342900">
              <a:buChar char=" "/>
            </a:pPr>
            <a:r>
              <a:rPr lang="en-US" smtClean="0"/>
              <a:t>                      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2" name="Группа 31" descr=" 32"/>
          <p:cNvGrpSpPr/>
          <p:nvPr/>
        </p:nvGrpSpPr>
        <p:grpSpPr>
          <a:xfrm>
            <a:off x="4797549" y="3424406"/>
            <a:ext cx="564207" cy="640462"/>
            <a:chOff x="5735161" y="4138056"/>
            <a:chExt cx="564207" cy="640462"/>
          </a:xfrm>
        </p:grpSpPr>
        <p:pic>
          <p:nvPicPr>
            <p:cNvPr id="33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4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5" name="Группа 34" descr=" 35"/>
          <p:cNvGrpSpPr/>
          <p:nvPr/>
        </p:nvGrpSpPr>
        <p:grpSpPr>
          <a:xfrm>
            <a:off x="7897355" y="3410077"/>
            <a:ext cx="564207" cy="640462"/>
            <a:chOff x="5735161" y="4138056"/>
            <a:chExt cx="564207" cy="640462"/>
          </a:xfrm>
        </p:grpSpPr>
        <p:pic>
          <p:nvPicPr>
            <p:cNvPr id="36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7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061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/>
              <a:t>Problem 3: Aggressive time series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4758660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record_content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activity_records</a:t>
            </a:r>
            <a:endParaRPr lang="en-US" alt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12:00:00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altLang="ru-RU" sz="1400" dirty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12:30:10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ru-RU" altLang="ru-RU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using bloom filter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>
                <a:solidFill>
                  <a:srgbClr val="C00000"/>
                </a:solidFill>
              </a:rPr>
              <a:t>Can’t use </a:t>
            </a:r>
            <a:r>
              <a:rPr lang="en-US" smtClean="0">
                <a:solidFill>
                  <a:srgbClr val="C00000"/>
                </a:solidFill>
                <a:hlinkClick r:id="rId3"/>
              </a:rPr>
              <a:t>CASSANDRA-249</a:t>
            </a:r>
            <a:r>
              <a:rPr lang="en-US" smtClean="0">
                <a:solidFill>
                  <a:srgbClr val="C00000"/>
                </a:solidFill>
              </a:rPr>
              <a:t>8</a:t>
            </a:r>
          </a:p>
          <a:p>
            <a:pPr marL="342900" indent="-342900">
              <a:buChar char=" "/>
            </a:pPr>
            <a:r>
              <a:rPr lang="en-US" smtClean="0">
                <a:solidFill>
                  <a:srgbClr val="C00000"/>
                </a:solidFill>
                <a:hlinkClick r:id="rId4"/>
              </a:rPr>
              <a:t>             </a:t>
            </a:r>
            <a:r>
              <a:rPr lang="en-US" smtClean="0">
                <a:solidFill>
                  <a:srgbClr val="C00000"/>
                </a:solidFill>
              </a:rPr>
              <a:t>  </a:t>
            </a:r>
            <a:endParaRPr lang="ru-RU" dirty="0" smtClean="0">
              <a:solidFill>
                <a:srgbClr val="C00000"/>
              </a:solidFill>
            </a:endParaRPr>
          </a:p>
          <a:p>
            <a:pPr marL="342900" indent="-342900">
              <a:buChar char=" "/>
            </a:pPr>
            <a:r>
              <a:rPr lang="en-US" smtClean="0"/>
              <a:t>                      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2" name="Группа 31" descr=" 32"/>
          <p:cNvGrpSpPr/>
          <p:nvPr/>
        </p:nvGrpSpPr>
        <p:grpSpPr>
          <a:xfrm>
            <a:off x="4797549" y="3424406"/>
            <a:ext cx="564207" cy="640462"/>
            <a:chOff x="5735161" y="4138056"/>
            <a:chExt cx="564207" cy="640462"/>
          </a:xfrm>
        </p:grpSpPr>
        <p:pic>
          <p:nvPicPr>
            <p:cNvPr id="33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4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grpSp>
        <p:nvGrpSpPr>
          <p:cNvPr id="35" name="Группа 34" descr=" 35"/>
          <p:cNvGrpSpPr/>
          <p:nvPr/>
        </p:nvGrpSpPr>
        <p:grpSpPr>
          <a:xfrm>
            <a:off x="7897355" y="3410077"/>
            <a:ext cx="564207" cy="640462"/>
            <a:chOff x="5735161" y="4138056"/>
            <a:chExt cx="564207" cy="640462"/>
          </a:xfrm>
        </p:grpSpPr>
        <p:pic>
          <p:nvPicPr>
            <p:cNvPr id="36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7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95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/>
              <a:t>Problem 3: Aggressive time series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4758660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record_content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activity_records</a:t>
            </a:r>
            <a:endParaRPr lang="en-US" alt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12:00:00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altLang="ru-RU" sz="1400" dirty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12:30:10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ru-RU" altLang="ru-RU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using bloom filter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>
                <a:solidFill>
                  <a:srgbClr val="C00000"/>
                </a:solidFill>
              </a:rPr>
              <a:t>Can’t use </a:t>
            </a:r>
            <a:r>
              <a:rPr lang="en-US" smtClean="0">
                <a:solidFill>
                  <a:srgbClr val="C00000"/>
                </a:solidFill>
                <a:hlinkClick r:id="rId3"/>
              </a:rPr>
              <a:t>CASSANDRA-249</a:t>
            </a:r>
            <a:r>
              <a:rPr lang="en-US" smtClean="0">
                <a:solidFill>
                  <a:srgbClr val="C00000"/>
                </a:solidFill>
              </a:rPr>
              <a:t>8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>
                <a:solidFill>
                  <a:srgbClr val="C00000"/>
                </a:solidFill>
                <a:hlinkClick r:id="rId4"/>
              </a:rPr>
              <a:t>CASSANDRA-551</a:t>
            </a:r>
            <a:r>
              <a:rPr lang="en-US" smtClean="0">
                <a:solidFill>
                  <a:srgbClr val="C00000"/>
                </a:solidFill>
              </a:rPr>
              <a:t>4!</a:t>
            </a:r>
            <a:endParaRPr lang="ru-RU" smtClean="0">
              <a:solidFill>
                <a:srgbClr val="C00000"/>
              </a:solidFill>
            </a:endParaRPr>
          </a:p>
          <a:p>
            <a:pPr marL="342900" indent="-342900">
              <a:buChar char=" "/>
            </a:pPr>
            <a:r>
              <a:rPr lang="en-US" smtClean="0"/>
              <a:t>                        </a:t>
            </a:r>
            <a:endParaRPr lang="ru-RU" dirty="0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95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retail</a:t>
            </a:r>
            <a:endParaRPr lang="ru-RU" sz="4000" dirty="0"/>
          </a:p>
        </p:txBody>
      </p:sp>
      <p:pic>
        <p:nvPicPr>
          <p:cNvPr id="6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1851669"/>
            <a:ext cx="2177800" cy="2054529"/>
          </a:xfrm>
          <a:prstGeom prst="rect">
            <a:avLst/>
          </a:prstGeom>
        </p:spPr>
      </p:pic>
      <p:pic>
        <p:nvPicPr>
          <p:cNvPr id="7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176855"/>
            <a:ext cx="1872208" cy="1404156"/>
          </a:xfrm>
          <a:prstGeom prst="rect">
            <a:avLst/>
          </a:prstGeom>
        </p:spPr>
      </p:pic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2787774"/>
            <a:ext cx="504056" cy="504056"/>
          </a:xfrm>
          <a:prstGeom prst="rect">
            <a:avLst/>
          </a:prstGeom>
        </p:spPr>
      </p:pic>
      <p:pic>
        <p:nvPicPr>
          <p:cNvPr id="15" name="Изображение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616" y="2102470"/>
            <a:ext cx="30861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5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/>
              <a:t>Problem 3: Aggressive time series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4758660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record_content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activity_records</a:t>
            </a:r>
            <a:endParaRPr lang="en-US" alt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12:00:00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altLang="ru-RU" sz="1400" dirty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12:30:10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ru-RU" altLang="ru-RU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using bloom filter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>
                <a:solidFill>
                  <a:srgbClr val="C00000"/>
                </a:solidFill>
              </a:rPr>
              <a:t>Can’t use </a:t>
            </a:r>
            <a:r>
              <a:rPr lang="en-US" smtClean="0">
                <a:solidFill>
                  <a:srgbClr val="C00000"/>
                </a:solidFill>
                <a:hlinkClick r:id="rId3"/>
              </a:rPr>
              <a:t>CASSANDRA-249</a:t>
            </a:r>
            <a:r>
              <a:rPr lang="en-US" smtClean="0">
                <a:solidFill>
                  <a:srgbClr val="C00000"/>
                </a:solidFill>
              </a:rPr>
              <a:t>8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>
                <a:solidFill>
                  <a:srgbClr val="C00000"/>
                </a:solidFill>
                <a:hlinkClick r:id="rId4"/>
              </a:rPr>
              <a:t>CASSANDRA-551</a:t>
            </a:r>
            <a:r>
              <a:rPr lang="en-US" smtClean="0">
                <a:solidFill>
                  <a:srgbClr val="C00000"/>
                </a:solidFill>
              </a:rPr>
              <a:t>4!</a:t>
            </a:r>
            <a:endParaRPr lang="ru-RU" smtClean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Reads remaining SSTables</a:t>
            </a:r>
            <a:endParaRPr lang="ru-RU" smtClean="0"/>
          </a:p>
          <a:p>
            <a:pPr marL="342900" indent="-342900">
              <a:buChar char=" "/>
            </a:pPr>
            <a:r>
              <a:rPr lang="en-US" smtClean="0"/>
              <a:t>             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  <p:cxnSp>
        <p:nvCxnSpPr>
          <p:cNvPr id="15" name="Прямая со стрелкой 14" descr=" 38"/>
          <p:cNvCxnSpPr/>
          <p:nvPr/>
        </p:nvCxnSpPr>
        <p:spPr>
          <a:xfrm>
            <a:off x="4816599" y="3795886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083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0472" y="287375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/>
              <a:t>Problem 3: Aggressive time series</a:t>
            </a:r>
            <a:endParaRPr lang="ru-RU" sz="3200" cap="none" dirty="0"/>
          </a:p>
        </p:txBody>
      </p:sp>
      <p:sp>
        <p:nvSpPr>
          <p:cNvPr id="7" name="Rectangle 4" descr=" 7"/>
          <p:cNvSpPr>
            <a:spLocks noChangeArrowheads="1"/>
          </p:cNvSpPr>
          <p:nvPr/>
        </p:nvSpPr>
        <p:spPr bwMode="auto">
          <a:xfrm>
            <a:off x="970472" y="1424629"/>
            <a:ext cx="4758660" cy="76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57132" rIns="47610" bIns="57132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record_content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activity_records</a:t>
            </a:r>
            <a:endParaRPr lang="en-US" alt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time_bucket</a:t>
            </a:r>
            <a:r>
              <a:rPr lang="ru-RU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12:00:00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altLang="ru-RU" sz="1400" dirty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b="1" dirty="0">
                <a:solidFill>
                  <a:srgbClr val="00008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altLang="ru-RU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record_time</a:t>
            </a:r>
            <a:r>
              <a:rPr lang="en-US" altLang="ru-RU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2015-05-10 12:30:10</a:t>
            </a:r>
            <a:r>
              <a:rPr lang="ru-RU" altLang="ru-RU" sz="1400" dirty="0">
                <a:solidFill>
                  <a:srgbClr val="4169E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ru-RU" altLang="ru-RU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Текст 2" descr=" 10"/>
          <p:cNvSpPr>
            <a:spLocks noGrp="1"/>
          </p:cNvSpPr>
          <p:nvPr>
            <p:ph type="body" sz="half" idx="2"/>
          </p:nvPr>
        </p:nvSpPr>
        <p:spPr>
          <a:xfrm>
            <a:off x="971604" y="2499742"/>
            <a:ext cx="3672404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Looks at Memtable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Filters SSTables using bloom filter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>
                <a:solidFill>
                  <a:srgbClr val="C00000"/>
                </a:solidFill>
              </a:rPr>
              <a:t>Can’t use </a:t>
            </a:r>
            <a:r>
              <a:rPr lang="en-US" smtClean="0">
                <a:solidFill>
                  <a:srgbClr val="C00000"/>
                </a:solidFill>
                <a:hlinkClick r:id="rId3"/>
              </a:rPr>
              <a:t>CASSANDRA-249</a:t>
            </a:r>
            <a:r>
              <a:rPr lang="en-US" smtClean="0">
                <a:solidFill>
                  <a:srgbClr val="C00000"/>
                </a:solidFill>
              </a:rPr>
              <a:t>8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>
                <a:solidFill>
                  <a:srgbClr val="C00000"/>
                </a:solidFill>
                <a:hlinkClick r:id="rId4"/>
              </a:rPr>
              <a:t>CASSANDRA-551</a:t>
            </a:r>
            <a:r>
              <a:rPr lang="en-US" smtClean="0">
                <a:solidFill>
                  <a:srgbClr val="C00000"/>
                </a:solidFill>
              </a:rPr>
              <a:t>4!</a:t>
            </a:r>
            <a:endParaRPr lang="ru-RU" smtClean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Reads remaining SSTables</a:t>
            </a:r>
            <a:endParaRPr lang="ru-RU" smtClean="0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smtClean="0"/>
              <a:t>Merges result</a:t>
            </a:r>
            <a:endParaRPr lang="en-US" dirty="0"/>
          </a:p>
        </p:txBody>
      </p:sp>
      <p:grpSp>
        <p:nvGrpSpPr>
          <p:cNvPr id="3" name="Группа 2" descr=" 3"/>
          <p:cNvGrpSpPr/>
          <p:nvPr/>
        </p:nvGrpSpPr>
        <p:grpSpPr>
          <a:xfrm>
            <a:off x="6360338" y="2405937"/>
            <a:ext cx="656045" cy="649328"/>
            <a:chOff x="5716155" y="2282462"/>
            <a:chExt cx="656045" cy="649328"/>
          </a:xfrm>
        </p:grpSpPr>
        <p:pic>
          <p:nvPicPr>
            <p:cNvPr id="11" name="Рисунок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171" y="2419761"/>
              <a:ext cx="512029" cy="512029"/>
            </a:xfrm>
            <a:prstGeom prst="rect">
              <a:avLst/>
            </a:prstGeom>
          </p:spPr>
        </p:pic>
        <p:pic>
          <p:nvPicPr>
            <p:cNvPr id="12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155" y="2282462"/>
              <a:ext cx="375122" cy="375122"/>
            </a:xfrm>
            <a:prstGeom prst="rect">
              <a:avLst/>
            </a:prstGeom>
          </p:spPr>
        </p:pic>
      </p:grpSp>
      <p:grpSp>
        <p:nvGrpSpPr>
          <p:cNvPr id="27" name="Группа 26" descr=" 27"/>
          <p:cNvGrpSpPr/>
          <p:nvPr/>
        </p:nvGrpSpPr>
        <p:grpSpPr>
          <a:xfrm>
            <a:off x="6361455" y="3424406"/>
            <a:ext cx="564207" cy="640462"/>
            <a:chOff x="5735161" y="4138056"/>
            <a:chExt cx="564207" cy="640462"/>
          </a:xfrm>
        </p:grpSpPr>
        <p:pic>
          <p:nvPicPr>
            <p:cNvPr id="30" name="Рисунок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4730" y="4353880"/>
              <a:ext cx="424638" cy="424638"/>
            </a:xfrm>
            <a:prstGeom prst="rect">
              <a:avLst/>
            </a:prstGeom>
          </p:spPr>
        </p:pic>
        <p:pic>
          <p:nvPicPr>
            <p:cNvPr id="31" name="Рисунок 1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5161" y="4138056"/>
              <a:ext cx="381024" cy="381024"/>
            </a:xfrm>
            <a:prstGeom prst="rect">
              <a:avLst/>
            </a:prstGeom>
          </p:spPr>
        </p:pic>
      </p:grpSp>
      <p:cxnSp>
        <p:nvCxnSpPr>
          <p:cNvPr id="38" name="Прямая со стрелкой 37" descr=" 42"/>
          <p:cNvCxnSpPr/>
          <p:nvPr/>
        </p:nvCxnSpPr>
        <p:spPr>
          <a:xfrm>
            <a:off x="4812204" y="2618585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 descr=" 44"/>
          <p:cNvCxnSpPr/>
          <p:nvPr/>
        </p:nvCxnSpPr>
        <p:spPr>
          <a:xfrm>
            <a:off x="7107996" y="2627320"/>
            <a:ext cx="979871" cy="441155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 descr=" 46"/>
          <p:cNvCxnSpPr/>
          <p:nvPr/>
        </p:nvCxnSpPr>
        <p:spPr>
          <a:xfrm flipV="1">
            <a:off x="7111510" y="3068475"/>
            <a:ext cx="976357" cy="644904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 descr=" 50"/>
          <p:cNvSpPr txBox="1"/>
          <p:nvPr/>
        </p:nvSpPr>
        <p:spPr>
          <a:xfrm>
            <a:off x="5599383" y="4227934"/>
            <a:ext cx="2227920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endParaRPr lang="ru-RU" dirty="0" smtClean="0"/>
          </a:p>
        </p:txBody>
      </p:sp>
      <p:sp>
        <p:nvSpPr>
          <p:cNvPr id="51" name="TextBox 50" descr=" 51"/>
          <p:cNvSpPr txBox="1"/>
          <p:nvPr/>
        </p:nvSpPr>
        <p:spPr>
          <a:xfrm>
            <a:off x="5763458" y="4011910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SSTables</a:t>
            </a:r>
            <a:endParaRPr lang="ru-RU" dirty="0" smtClean="0">
              <a:solidFill>
                <a:srgbClr val="C00000"/>
              </a:solidFill>
            </a:endParaRPr>
          </a:p>
        </p:txBody>
      </p:sp>
      <p:sp>
        <p:nvSpPr>
          <p:cNvPr id="53" name="TextBox 52" descr=" 53"/>
          <p:cNvSpPr txBox="1"/>
          <p:nvPr/>
        </p:nvSpPr>
        <p:spPr>
          <a:xfrm>
            <a:off x="5736195" y="2888357"/>
            <a:ext cx="2133897" cy="360040"/>
          </a:xfrm>
          <a:prstGeom prst="rect">
            <a:avLst/>
          </a:prstGeom>
        </p:spPr>
        <p:txBody>
          <a:bodyPr wrap="square" lIns="0" rtlCol="0" anchor="b">
            <a:normAutofit lnSpcReduction="10000"/>
          </a:bodyPr>
          <a:lstStyle/>
          <a:p>
            <a:pPr algn="ctr"/>
            <a:r>
              <a:rPr lang="en-US" dirty="0" err="1" smtClean="0">
                <a:solidFill>
                  <a:srgbClr val="C00000"/>
                </a:solidFill>
              </a:rPr>
              <a:t>Memtable</a:t>
            </a:r>
            <a:endParaRPr lang="ru-RU" dirty="0" smtClean="0">
              <a:solidFill>
                <a:srgbClr val="C00000"/>
              </a:solidFill>
            </a:endParaRPr>
          </a:p>
        </p:txBody>
      </p:sp>
      <p:cxnSp>
        <p:nvCxnSpPr>
          <p:cNvPr id="15" name="Прямая со стрелкой 14" descr=" 38"/>
          <p:cNvCxnSpPr/>
          <p:nvPr/>
        </p:nvCxnSpPr>
        <p:spPr>
          <a:xfrm>
            <a:off x="4816599" y="3795886"/>
            <a:ext cx="996800" cy="6123"/>
          </a:xfrm>
          <a:prstGeom prst="straightConnector1">
            <a:avLst/>
          </a:prstGeom>
          <a:ln w="22225"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977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971600" y="295200"/>
            <a:ext cx="7200800" cy="940166"/>
          </a:xfrm>
        </p:spPr>
        <p:txBody>
          <a:bodyPr>
            <a:noAutofit/>
          </a:bodyPr>
          <a:lstStyle/>
          <a:p>
            <a:r>
              <a:rPr lang="en-US" sz="3200" cap="none" dirty="0"/>
              <a:t>Problem 3: Aggressive time series</a:t>
            </a:r>
            <a:endParaRPr lang="ru-RU" sz="3200" cap="none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43608" y="1626354"/>
            <a:ext cx="582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Fix: just upgraded to Cassandra 2.0+</a:t>
            </a:r>
          </a:p>
        </p:txBody>
      </p:sp>
    </p:spTree>
    <p:extLst>
      <p:ext uri="{BB962C8B-B14F-4D97-AF65-F5344CB8AC3E}">
        <p14:creationId xmlns:p14="http://schemas.microsoft.com/office/powerpoint/2010/main" val="1187153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cap="none" dirty="0" err="1" smtClean="0"/>
              <a:t>SSTablesPerSecond</a:t>
            </a:r>
            <a:r>
              <a:rPr lang="en-US" sz="4000" cap="none" dirty="0" smtClean="0"/>
              <a:t>: before</a:t>
            </a:r>
            <a:endParaRPr lang="ru-RU" sz="4000" cap="none" dirty="0"/>
          </a:p>
        </p:txBody>
      </p:sp>
      <p:sp>
        <p:nvSpPr>
          <p:cNvPr id="2" name="Текст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00" y="1457349"/>
            <a:ext cx="8316000" cy="323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78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cap="none" dirty="0" err="1" smtClean="0"/>
              <a:t>SSTablesPerSecond</a:t>
            </a:r>
            <a:r>
              <a:rPr lang="en-US" sz="4000" cap="none" dirty="0" smtClean="0"/>
              <a:t>: after</a:t>
            </a:r>
            <a:endParaRPr lang="ru-RU" sz="4000" cap="none" dirty="0"/>
          </a:p>
        </p:txBody>
      </p:sp>
      <p:sp>
        <p:nvSpPr>
          <p:cNvPr id="2" name="Текст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14000" y="1458000"/>
            <a:ext cx="8316000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696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Segoe UI Semilight" charset="0"/>
                <a:ea typeface="Segoe UI Semilight" charset="0"/>
                <a:cs typeface="Segoe UI Semilight" charset="0"/>
              </a:rPr>
              <a:t>Before: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Client read </a:t>
            </a:r>
            <a:r>
              <a:rPr lang="en-US" sz="1800" dirty="0" smtClean="0"/>
              <a:t>latency (99</a:t>
            </a:r>
            <a:r>
              <a:rPr lang="en-US" sz="1800" baseline="30000" dirty="0" smtClean="0"/>
              <a:t>th</a:t>
            </a:r>
            <a:r>
              <a:rPr lang="en-US" sz="1800" dirty="0" smtClean="0"/>
              <a:t> percentile): </a:t>
            </a:r>
            <a:r>
              <a:rPr lang="en-US" sz="1800" b="1" dirty="0"/>
              <a:t>100ms – </a:t>
            </a:r>
            <a:r>
              <a:rPr lang="en-US" sz="1800" b="1" dirty="0" smtClean="0"/>
              <a:t>2s</a:t>
            </a:r>
            <a:endParaRPr lang="en-US" sz="1800" b="1" dirty="0"/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CPU: </a:t>
            </a:r>
            <a:r>
              <a:rPr lang="en-US" sz="1800" b="1" dirty="0"/>
              <a:t>40% – 80</a:t>
            </a:r>
            <a:r>
              <a:rPr lang="en-US" sz="1800" b="1" dirty="0" smtClean="0"/>
              <a:t>%</a:t>
            </a:r>
          </a:p>
          <a:p>
            <a:pPr marL="285750" indent="-285750">
              <a:buFont typeface="Arial" charset="0"/>
              <a:buChar char="•"/>
            </a:pPr>
            <a:endParaRPr lang="en-US" sz="1800" b="1" dirty="0" smtClean="0"/>
          </a:p>
          <a:p>
            <a:r>
              <a:rPr lang="en-US" sz="2400" dirty="0">
                <a:latin typeface="Segoe UI Semilight" charset="0"/>
                <a:ea typeface="Segoe UI Semilight" charset="0"/>
                <a:cs typeface="Segoe UI Semilight" charset="0"/>
              </a:rPr>
              <a:t>After: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Client read </a:t>
            </a:r>
            <a:r>
              <a:rPr lang="en-US" sz="1800" dirty="0" smtClean="0"/>
              <a:t>latency (99</a:t>
            </a:r>
            <a:r>
              <a:rPr lang="en-US" sz="1800" baseline="30000" dirty="0" smtClean="0"/>
              <a:t>th</a:t>
            </a:r>
            <a:r>
              <a:rPr lang="en-US" sz="1800" dirty="0" smtClean="0"/>
              <a:t> percentile): </a:t>
            </a:r>
            <a:r>
              <a:rPr lang="en-US" sz="1800" b="1" dirty="0"/>
              <a:t>50ms – 200ms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CPU: </a:t>
            </a:r>
            <a:r>
              <a:rPr lang="en-US" sz="1800" b="1" dirty="0"/>
              <a:t>20% – 50%</a:t>
            </a:r>
          </a:p>
          <a:p>
            <a:endParaRPr lang="en-US" sz="1800" b="1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/>
              <a:t>What about our goal?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482392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Reading </a:t>
            </a:r>
            <a:r>
              <a:rPr lang="en-US" sz="2400" dirty="0" err="1"/>
              <a:t>SSTables</a:t>
            </a:r>
            <a:r>
              <a:rPr lang="en-US" sz="2400" dirty="0"/>
              <a:t> vs reading </a:t>
            </a:r>
            <a:r>
              <a:rPr lang="en-US" sz="2400" dirty="0" err="1"/>
              <a:t>Memtable</a:t>
            </a:r>
            <a:r>
              <a:rPr lang="en-US" sz="2400" dirty="0"/>
              <a:t> – 50/50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err="1"/>
              <a:t>SliceQuery</a:t>
            </a:r>
            <a:r>
              <a:rPr lang="en-US" sz="2400" dirty="0"/>
              <a:t> – 70</a:t>
            </a:r>
            <a:r>
              <a:rPr lang="en-US" sz="2400" dirty="0" smtClean="0"/>
              <a:t>%</a:t>
            </a:r>
            <a:endParaRPr lang="en-US" sz="2400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/>
              <a:t>Profile again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627970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344812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200" b="1" dirty="0" err="1">
                <a:latin typeface="Segoe UI Semibold" charset="0"/>
                <a:ea typeface="Segoe UI Semibold" charset="0"/>
                <a:cs typeface="Segoe UI Semibold" charset="0"/>
              </a:rPr>
              <a:t>LiveScannedHistogram</a:t>
            </a:r>
            <a:endParaRPr lang="en-US" sz="22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2200" dirty="0"/>
              <a:t>	how many live columns node scans per slice query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200" b="1" dirty="0" err="1">
                <a:latin typeface="Segoe UI Semibold" charset="0"/>
                <a:ea typeface="Segoe UI Semibold" charset="0"/>
                <a:cs typeface="Segoe UI Semibold" charset="0"/>
              </a:rPr>
              <a:t>TombstonesScannedHistogram</a:t>
            </a:r>
            <a:endParaRPr lang="en-US" sz="22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2200" b="1" dirty="0"/>
              <a:t>	</a:t>
            </a:r>
            <a:r>
              <a:rPr lang="en-US" sz="2200" dirty="0"/>
              <a:t>how many tombstones node scans per slice query</a:t>
            </a:r>
            <a:endParaRPr lang="en-US" sz="2200" b="1" dirty="0"/>
          </a:p>
          <a:p>
            <a:pPr marL="342900" indent="-342900">
              <a:buFont typeface="Arial" charset="0"/>
              <a:buChar char=" "/>
            </a:pPr>
            <a:r>
              <a:rPr lang="en-US" sz="2200" smtClean="0">
                <a:solidFill>
                  <a:srgbClr val="C00000"/>
                </a:solidFill>
              </a:rPr>
              <a:t>                       </a:t>
            </a:r>
            <a:endParaRPr lang="en-US" sz="2200" dirty="0" smtClean="0">
              <a:solidFill>
                <a:srgbClr val="C00000"/>
              </a:solidFill>
            </a:endParaRPr>
          </a:p>
          <a:p>
            <a:pPr marL="342900" indent="-342900">
              <a:buFont typeface="Arial" charset="0"/>
              <a:buChar char=" "/>
            </a:pPr>
            <a:r>
              <a:rPr lang="en-US" sz="2200" smtClean="0">
                <a:solidFill>
                  <a:srgbClr val="C00000"/>
                </a:solidFill>
              </a:rPr>
              <a:t>                                </a:t>
            </a:r>
            <a:r>
              <a:rPr lang="ru-RU" sz="2200" smtClean="0">
                <a:solidFill>
                  <a:srgbClr val="C00000"/>
                </a:solidFill>
              </a:rPr>
              <a:t> </a:t>
            </a:r>
            <a:endParaRPr lang="ru-RU" sz="22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/>
              <a:t>Look at metrics again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5380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344812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200" b="1" dirty="0" err="1">
                <a:latin typeface="Segoe UI Semibold" charset="0"/>
                <a:ea typeface="Segoe UI Semibold" charset="0"/>
                <a:cs typeface="Segoe UI Semibold" charset="0"/>
              </a:rPr>
              <a:t>LiveScannedHistogram</a:t>
            </a:r>
            <a:endParaRPr lang="en-US" sz="22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2200" dirty="0"/>
              <a:t>	how many live columns node scans per slice query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200" b="1" dirty="0" err="1">
                <a:latin typeface="Segoe UI Semibold" charset="0"/>
                <a:ea typeface="Segoe UI Semibold" charset="0"/>
                <a:cs typeface="Segoe UI Semibold" charset="0"/>
              </a:rPr>
              <a:t>TombstonesScannedHistogram</a:t>
            </a:r>
            <a:endParaRPr lang="en-US" sz="22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2200" b="1" dirty="0"/>
              <a:t>	</a:t>
            </a:r>
            <a:r>
              <a:rPr lang="en-US" sz="2200" dirty="0"/>
              <a:t>how many tombstones node scans per slice query</a:t>
            </a:r>
            <a:endParaRPr lang="en-US" sz="2200" b="1" dirty="0"/>
          </a:p>
          <a:p>
            <a:pPr marL="285750" indent="-285750">
              <a:buFont typeface="Arial" charset="0"/>
              <a:buChar char="•"/>
            </a:pPr>
            <a:r>
              <a:rPr lang="en-US" sz="2200" smtClean="0">
                <a:solidFill>
                  <a:srgbClr val="C00000"/>
                </a:solidFill>
              </a:rPr>
              <a:t>Not found any anomalies</a:t>
            </a:r>
          </a:p>
          <a:p>
            <a:pPr marL="342900" indent="-342900">
              <a:buFont typeface="Arial" charset="0"/>
              <a:buChar char=" "/>
            </a:pPr>
            <a:r>
              <a:rPr lang="en-US" sz="2200" smtClean="0">
                <a:solidFill>
                  <a:srgbClr val="C00000"/>
                </a:solidFill>
              </a:rPr>
              <a:t>                                </a:t>
            </a:r>
            <a:r>
              <a:rPr lang="ru-RU" sz="2200" smtClean="0">
                <a:solidFill>
                  <a:srgbClr val="C00000"/>
                </a:solidFill>
              </a:rPr>
              <a:t> </a:t>
            </a:r>
            <a:endParaRPr lang="ru-RU" sz="22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/>
              <a:t>Look at metrics again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463769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344812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200" b="1" dirty="0" err="1">
                <a:latin typeface="Segoe UI Semibold" charset="0"/>
                <a:ea typeface="Segoe UI Semibold" charset="0"/>
                <a:cs typeface="Segoe UI Semibold" charset="0"/>
              </a:rPr>
              <a:t>LiveScannedHistogram</a:t>
            </a:r>
            <a:endParaRPr lang="en-US" sz="22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2200" dirty="0"/>
              <a:t>	how many live columns node scans per slice query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200" b="1" dirty="0" err="1">
                <a:latin typeface="Segoe UI Semibold" charset="0"/>
                <a:ea typeface="Segoe UI Semibold" charset="0"/>
                <a:cs typeface="Segoe UI Semibold" charset="0"/>
              </a:rPr>
              <a:t>TombstonesScannedHistogram</a:t>
            </a:r>
            <a:endParaRPr lang="en-US" sz="22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2200" b="1" dirty="0"/>
              <a:t>	</a:t>
            </a:r>
            <a:r>
              <a:rPr lang="en-US" sz="2200" dirty="0"/>
              <a:t>how many tombstones node scans per slice query</a:t>
            </a:r>
            <a:endParaRPr lang="en-US" sz="2200" b="1" dirty="0"/>
          </a:p>
          <a:p>
            <a:pPr marL="285750" indent="-285750">
              <a:buFont typeface="Arial" charset="0"/>
              <a:buChar char="•"/>
            </a:pPr>
            <a:r>
              <a:rPr lang="en-US" sz="2200" smtClean="0">
                <a:solidFill>
                  <a:srgbClr val="C00000"/>
                </a:solidFill>
              </a:rPr>
              <a:t>Not found any anomalies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200" smtClean="0">
                <a:solidFill>
                  <a:srgbClr val="C00000"/>
                </a:solidFill>
              </a:rPr>
              <a:t>Why not use the successful trick</a:t>
            </a:r>
            <a:r>
              <a:rPr lang="ru-RU" sz="2200" smtClean="0">
                <a:solidFill>
                  <a:srgbClr val="C00000"/>
                </a:solidFill>
              </a:rPr>
              <a:t>?</a:t>
            </a:r>
            <a:endParaRPr lang="ru-RU" sz="22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/>
              <a:t>Look at metrics again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636971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24 x 7 x 365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Guarantee </a:t>
            </a:r>
            <a:r>
              <a:rPr lang="en-US" sz="2000" dirty="0"/>
              <a:t>of </a:t>
            </a:r>
            <a:r>
              <a:rPr lang="en-US" sz="2000" dirty="0" smtClean="0"/>
              <a:t>delivering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 "/>
            </a:pPr>
            <a:r>
              <a:rPr lang="en-US" sz="2000" smtClean="0">
                <a:solidFill>
                  <a:srgbClr val="C00000"/>
                </a:solidFill>
              </a:rPr>
              <a:t>                         </a:t>
            </a:r>
            <a:endParaRPr lang="ru-RU" sz="20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Requirements</a:t>
            </a:r>
            <a:endParaRPr lang="ru-RU" sz="4000" dirty="0"/>
          </a:p>
        </p:txBody>
      </p:sp>
      <p:pic>
        <p:nvPicPr>
          <p:cNvPr id="8" name="Рисунок 5" descr="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4" r="-22330"/>
          <a:stretch/>
        </p:blipFill>
        <p:spPr>
          <a:xfrm>
            <a:off x="4555981" y="1455366"/>
            <a:ext cx="4869001" cy="324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3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cap="none" dirty="0" err="1" smtClean="0"/>
              <a:t>LiveScannedPerSecond</a:t>
            </a:r>
            <a:endParaRPr lang="ru-RU" sz="4000" cap="none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347614"/>
            <a:ext cx="7229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many </a:t>
            </a:r>
            <a:r>
              <a:rPr lang="en-US" dirty="0" smtClean="0"/>
              <a:t>live columns Cassandra scans per second for each table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971600" y="2027044"/>
            <a:ext cx="69847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latin typeface="Segoe UI Semibold" charset="0"/>
                <a:ea typeface="Segoe UI Semibold" charset="0"/>
                <a:cs typeface="Segoe UI Semibold" charset="0"/>
              </a:rPr>
              <a:t>LiveScannedHistogram.Mean</a:t>
            </a:r>
            <a:r>
              <a:rPr lang="en-US" b="1" dirty="0">
                <a:latin typeface="Segoe UI Semibold" charset="0"/>
                <a:ea typeface="Segoe UI Semibold" charset="0"/>
                <a:cs typeface="Segoe UI Semibold" charset="0"/>
              </a:rPr>
              <a:t> * </a:t>
            </a:r>
            <a:r>
              <a:rPr lang="en-US" b="1" dirty="0" err="1">
                <a:latin typeface="Segoe UI Semibold" charset="0"/>
                <a:ea typeface="Segoe UI Semibold" charset="0"/>
                <a:cs typeface="Segoe UI Semibold" charset="0"/>
              </a:rPr>
              <a:t>ReadLatency.OneMinuteRate</a:t>
            </a:r>
            <a:endParaRPr lang="en-US" b="1" dirty="0"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2787774"/>
            <a:ext cx="8424000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7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1 obvious leader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Large difference </a:t>
            </a:r>
            <a:r>
              <a:rPr lang="en-US" sz="2400" dirty="0"/>
              <a:t>between leader and others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Leader – big surprise</a:t>
            </a:r>
          </a:p>
          <a:p>
            <a:pPr marL="342900" indent="-342900">
              <a:buFont typeface="Arial" charset="0"/>
              <a:buChar char=" "/>
            </a:pPr>
            <a:r>
              <a:rPr lang="en-US" sz="2400" b="1" smtClean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                  </a:t>
            </a:r>
            <a:endParaRPr lang="ru-RU" sz="2400" b="1" dirty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cap="none" dirty="0" err="1" smtClean="0"/>
              <a:t>LiveScannedPerSecond</a:t>
            </a:r>
            <a:r>
              <a:rPr lang="en-US" sz="4000" cap="none" dirty="0" smtClean="0"/>
              <a:t>: results</a:t>
            </a:r>
            <a:endParaRPr lang="ru-RU" sz="4000" cap="none" dirty="0"/>
          </a:p>
        </p:txBody>
      </p:sp>
    </p:spTree>
    <p:extLst>
      <p:ext uri="{BB962C8B-B14F-4D97-AF65-F5344CB8AC3E}">
        <p14:creationId xmlns:p14="http://schemas.microsoft.com/office/powerpoint/2010/main" val="105239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1 obvious leader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Large difference </a:t>
            </a:r>
            <a:r>
              <a:rPr lang="en-US" sz="2400" dirty="0"/>
              <a:t>between leader and others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Leader – big surprise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b="1" smtClean="0">
                <a:solidFill>
                  <a:srgbClr val="00823B"/>
                </a:solidFill>
                <a:latin typeface="Segoe UI Semibold" panose="020B0702040204020203" pitchFamily="34" charset="0"/>
                <a:ea typeface="Segoe UI Semibold" charset="0"/>
                <a:cs typeface="Segoe UI Semibold" charset="0"/>
              </a:rPr>
              <a:t>Fix: fixed the bug</a:t>
            </a:r>
            <a:endParaRPr lang="ru-RU" sz="2400" b="1" dirty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cap="none" dirty="0" err="1" smtClean="0"/>
              <a:t>LiveScannedPerSecond</a:t>
            </a:r>
            <a:r>
              <a:rPr lang="en-US" sz="4000" cap="none" dirty="0" smtClean="0"/>
              <a:t>: results</a:t>
            </a:r>
            <a:endParaRPr lang="ru-RU" sz="4000" cap="none" dirty="0"/>
          </a:p>
        </p:txBody>
      </p:sp>
    </p:spTree>
    <p:extLst>
      <p:ext uri="{BB962C8B-B14F-4D97-AF65-F5344CB8AC3E}">
        <p14:creationId xmlns:p14="http://schemas.microsoft.com/office/powerpoint/2010/main" val="145461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971604" y="1347614"/>
            <a:ext cx="7200796" cy="3312368"/>
          </a:xfrm>
        </p:spPr>
        <p:txBody>
          <a:bodyPr>
            <a:normAutofit lnSpcReduction="10000"/>
          </a:bodyPr>
          <a:lstStyle/>
          <a:p>
            <a:pPr>
              <a:spcBef>
                <a:spcPts val="400"/>
              </a:spcBef>
            </a:pP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Initial: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Client read 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latency (99</a:t>
            </a:r>
            <a:r>
              <a:rPr lang="en-US" baseline="30000" dirty="0" smtClean="0">
                <a:latin typeface="Segoe UI" charset="0"/>
                <a:ea typeface="Segoe UI" charset="0"/>
                <a:cs typeface="Segoe UI" charset="0"/>
              </a:rPr>
              <a:t>th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 percentile):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100ms – 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2.0s</a:t>
            </a:r>
            <a:endParaRPr lang="en-US" b="1" dirty="0">
              <a:latin typeface="Segoe UI" charset="0"/>
              <a:ea typeface="Segoe UI" charset="0"/>
              <a:cs typeface="Segoe UI" charset="0"/>
            </a:endParaRP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CPU: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40% – 80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%</a:t>
            </a:r>
          </a:p>
          <a:p>
            <a:pPr>
              <a:spcBef>
                <a:spcPts val="400"/>
              </a:spcBef>
            </a:pPr>
            <a:endParaRPr lang="en-US" dirty="0" smtClean="0">
              <a:latin typeface="Segoe UI" charset="0"/>
              <a:ea typeface="Segoe UI" charset="0"/>
              <a:cs typeface="Segoe UI" charset="0"/>
            </a:endParaRPr>
          </a:p>
          <a:p>
            <a:pPr>
              <a:spcBef>
                <a:spcPts val="400"/>
              </a:spcBef>
            </a:pP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After </a:t>
            </a:r>
            <a:r>
              <a:rPr lang="en-US" sz="2200" dirty="0" err="1">
                <a:latin typeface="Segoe UI Semilight" charset="0"/>
                <a:ea typeface="Segoe UI Semilight" charset="0"/>
                <a:cs typeface="Segoe UI Semilight" charset="0"/>
              </a:rPr>
              <a:t>SSTablesPerSecond</a:t>
            </a: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 fixes: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Client read 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latency (99</a:t>
            </a:r>
            <a:r>
              <a:rPr lang="en-US" baseline="30000" dirty="0" smtClean="0">
                <a:latin typeface="Segoe UI" charset="0"/>
                <a:ea typeface="Segoe UI" charset="0"/>
                <a:cs typeface="Segoe UI" charset="0"/>
              </a:rPr>
              <a:t>th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 percentile):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50ms – 200ms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CPU: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20% – 50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%</a:t>
            </a:r>
          </a:p>
          <a:p>
            <a:pPr>
              <a:spcBef>
                <a:spcPts val="400"/>
              </a:spcBef>
            </a:pPr>
            <a:endParaRPr lang="en-US" dirty="0" smtClean="0">
              <a:latin typeface="Segoe UI" charset="0"/>
              <a:ea typeface="Segoe UI" charset="0"/>
              <a:cs typeface="Segoe UI" charset="0"/>
            </a:endParaRPr>
          </a:p>
          <a:p>
            <a:pPr>
              <a:spcBef>
                <a:spcPts val="400"/>
              </a:spcBef>
            </a:pP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After </a:t>
            </a:r>
            <a:r>
              <a:rPr lang="en-US" sz="2200" dirty="0" err="1">
                <a:latin typeface="Segoe UI Semilight" charset="0"/>
                <a:ea typeface="Segoe UI Semilight" charset="0"/>
                <a:cs typeface="Segoe UI Semilight" charset="0"/>
              </a:rPr>
              <a:t>LiveScannedPerSecond</a:t>
            </a: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 fixes: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Client read 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latency (99</a:t>
            </a:r>
            <a:r>
              <a:rPr lang="en-US" baseline="30000" dirty="0" smtClean="0">
                <a:latin typeface="Segoe UI" charset="0"/>
                <a:ea typeface="Segoe UI" charset="0"/>
                <a:cs typeface="Segoe UI" charset="0"/>
              </a:rPr>
              <a:t>th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 percentile):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30ms – 100ms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CPU: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10% – 30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%</a:t>
            </a:r>
            <a:endParaRPr lang="en-US" b="1" dirty="0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What about our goal?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836809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920876" cy="3312368"/>
          </a:xfrm>
        </p:spPr>
        <p:txBody>
          <a:bodyPr>
            <a:normAutofit/>
          </a:bodyPr>
          <a:lstStyle/>
          <a:p>
            <a:r>
              <a:rPr lang="en-US" sz="2200" dirty="0"/>
              <a:t>Compaction – 30%</a:t>
            </a:r>
          </a:p>
          <a:p>
            <a:pPr marL="342900" indent="-342900">
              <a:buChar char=" "/>
            </a:pPr>
            <a:r>
              <a:rPr lang="en-US" sz="2200" b="1" smtClean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    </a:t>
            </a:r>
            <a:endParaRPr lang="en-US" sz="2200" b="1" dirty="0" smtClean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pPr marL="342900" indent="-342900">
              <a:buChar char=" "/>
            </a:pPr>
            <a:r>
              <a:rPr lang="en-US" sz="2200" b="1" smtClean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                                                    </a:t>
            </a:r>
            <a:endParaRPr lang="en-US" sz="2200" b="1" dirty="0" smtClean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pPr marL="342900" indent="-342900">
              <a:buChar char=" "/>
            </a:pPr>
            <a:r>
              <a:rPr lang="en-US" sz="2200" b="1" smtClean="0">
                <a:solidFill>
                  <a:srgbClr val="00823B"/>
                </a:solidFill>
                <a:latin typeface="Segoe UI Semibold" charset="0"/>
                <a:ea typeface="Segoe UI Semibold" charset="0"/>
                <a:cs typeface="Segoe UI Semibold" charset="0"/>
              </a:rPr>
              <a:t>                                    </a:t>
            </a:r>
            <a:endParaRPr lang="ru-RU" sz="2200" b="1" dirty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Profile again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16440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920876" cy="3312368"/>
          </a:xfrm>
        </p:spPr>
        <p:txBody>
          <a:bodyPr>
            <a:normAutofit/>
          </a:bodyPr>
          <a:lstStyle/>
          <a:p>
            <a:r>
              <a:rPr lang="en-US" sz="2200" dirty="0"/>
              <a:t>Compaction – 30%</a:t>
            </a:r>
          </a:p>
          <a:p>
            <a:r>
              <a:rPr lang="en-US" sz="2200" b="1" smtClean="0">
                <a:solidFill>
                  <a:srgbClr val="00823B"/>
                </a:solidFill>
                <a:latin typeface="Segoe UI Semibold" panose="020B0702040204020203" pitchFamily="34" charset="0"/>
                <a:ea typeface="Segoe UI Semibold" charset="0"/>
                <a:cs typeface="Segoe UI Semibold" charset="0"/>
              </a:rPr>
              <a:t>Fix:</a:t>
            </a:r>
          </a:p>
          <a:p>
            <a:r>
              <a:rPr lang="en-US" sz="2200" b="1" smtClean="0">
                <a:solidFill>
                  <a:srgbClr val="00823B"/>
                </a:solidFill>
                <a:latin typeface="Segoe UI Semibold" panose="020B0702040204020203" pitchFamily="34" charset="0"/>
                <a:ea typeface="Segoe UI Semibold" charset="0"/>
                <a:cs typeface="Segoe UI Semibold" charset="0"/>
              </a:rPr>
              <a:t>	throttled down compactions during high load period,</a:t>
            </a:r>
          </a:p>
          <a:p>
            <a:r>
              <a:rPr lang="en-US" sz="2200" b="1" smtClean="0">
                <a:solidFill>
                  <a:srgbClr val="00823B"/>
                </a:solidFill>
                <a:latin typeface="Segoe UI Semibold" panose="020B0702040204020203" pitchFamily="34" charset="0"/>
                <a:ea typeface="Segoe UI Semibold" charset="0"/>
                <a:cs typeface="Segoe UI Semibold" charset="0"/>
              </a:rPr>
              <a:t>	throttled up during low load period</a:t>
            </a:r>
            <a:endParaRPr lang="ru-RU" sz="2200" b="1" dirty="0">
              <a:solidFill>
                <a:srgbClr val="00823B"/>
              </a:solidFill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Profile again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211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What about our goal?</a:t>
            </a:r>
            <a:endParaRPr lang="ru-RU" sz="40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72" y="3276587"/>
            <a:ext cx="8055001" cy="172383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786" y="1326047"/>
            <a:ext cx="8045003" cy="181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33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971604" y="1347614"/>
            <a:ext cx="7200796" cy="3312368"/>
          </a:xfrm>
        </p:spPr>
        <p:txBody>
          <a:bodyPr>
            <a:normAutofit lnSpcReduction="10000"/>
          </a:bodyPr>
          <a:lstStyle/>
          <a:p>
            <a:pPr>
              <a:spcBef>
                <a:spcPts val="400"/>
              </a:spcBef>
            </a:pP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Initial: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Client read 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latency (99</a:t>
            </a:r>
            <a:r>
              <a:rPr lang="en-US" baseline="30000" dirty="0" smtClean="0">
                <a:latin typeface="Segoe UI" charset="0"/>
                <a:ea typeface="Segoe UI" charset="0"/>
                <a:cs typeface="Segoe UI" charset="0"/>
              </a:rPr>
              <a:t>th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 percentile):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100ms – 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2.0s</a:t>
            </a:r>
            <a:endParaRPr lang="en-US" b="1" dirty="0">
              <a:latin typeface="Segoe UI" charset="0"/>
              <a:ea typeface="Segoe UI" charset="0"/>
              <a:cs typeface="Segoe UI" charset="0"/>
            </a:endParaRP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CPU: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40% – 80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%</a:t>
            </a:r>
          </a:p>
          <a:p>
            <a:pPr>
              <a:spcBef>
                <a:spcPts val="400"/>
              </a:spcBef>
            </a:pPr>
            <a:endParaRPr lang="en-US" dirty="0" smtClean="0">
              <a:latin typeface="Segoe UI" charset="0"/>
              <a:ea typeface="Segoe UI" charset="0"/>
              <a:cs typeface="Segoe UI" charset="0"/>
            </a:endParaRPr>
          </a:p>
          <a:p>
            <a:pPr>
              <a:spcBef>
                <a:spcPts val="400"/>
              </a:spcBef>
            </a:pP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After </a:t>
            </a:r>
            <a:r>
              <a:rPr lang="en-US" sz="2200" dirty="0" err="1" smtClean="0">
                <a:latin typeface="Segoe UI Semilight" charset="0"/>
                <a:ea typeface="Segoe UI Semilight" charset="0"/>
                <a:cs typeface="Segoe UI Semilight" charset="0"/>
              </a:rPr>
              <a:t>LiveSkannedPerSecond</a:t>
            </a:r>
            <a:r>
              <a:rPr lang="en-US" sz="2200" dirty="0" smtClean="0">
                <a:latin typeface="Segoe UI Semilight" charset="0"/>
                <a:ea typeface="Segoe UI Semilight" charset="0"/>
                <a:cs typeface="Segoe UI Semilight" charset="0"/>
              </a:rPr>
              <a:t> </a:t>
            </a: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fixes: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Client read latency 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(</a:t>
            </a:r>
            <a:r>
              <a:rPr lang="en-US" dirty="0">
                <a:latin typeface="Segoe UI" charset="0"/>
                <a:ea typeface="Segoe UI" charset="0"/>
                <a:cs typeface="Segoe UI" charset="0"/>
              </a:rPr>
              <a:t>99</a:t>
            </a:r>
            <a:r>
              <a:rPr lang="en-US" baseline="30000" dirty="0">
                <a:latin typeface="Segoe UI" charset="0"/>
                <a:ea typeface="Segoe UI" charset="0"/>
                <a:cs typeface="Segoe UI" charset="0"/>
              </a:rPr>
              <a:t>th</a:t>
            </a:r>
            <a:r>
              <a:rPr lang="en-US" dirty="0">
                <a:latin typeface="Segoe UI" charset="0"/>
                <a:ea typeface="Segoe UI" charset="0"/>
                <a:cs typeface="Segoe UI" charset="0"/>
              </a:rPr>
              <a:t> percentile): 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30ms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– 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100ms</a:t>
            </a:r>
            <a:endParaRPr lang="en-US" b="1" dirty="0">
              <a:latin typeface="Segoe UI" charset="0"/>
              <a:ea typeface="Segoe UI" charset="0"/>
              <a:cs typeface="Segoe UI" charset="0"/>
            </a:endParaRP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CPU: 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10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% – 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30%</a:t>
            </a:r>
            <a:endParaRPr lang="ru-RU" b="1" dirty="0" smtClean="0">
              <a:latin typeface="Segoe UI" charset="0"/>
              <a:ea typeface="Segoe UI" charset="0"/>
              <a:cs typeface="Segoe UI" charset="0"/>
            </a:endParaRPr>
          </a:p>
          <a:p>
            <a:pPr>
              <a:spcBef>
                <a:spcPts val="400"/>
              </a:spcBef>
            </a:pPr>
            <a:endParaRPr lang="en-US" dirty="0" smtClean="0">
              <a:latin typeface="Segoe UI" charset="0"/>
              <a:ea typeface="Segoe UI" charset="0"/>
              <a:cs typeface="Segoe UI" charset="0"/>
            </a:endParaRPr>
          </a:p>
          <a:p>
            <a:pPr>
              <a:spcBef>
                <a:spcPts val="400"/>
              </a:spcBef>
            </a:pP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After </a:t>
            </a:r>
            <a:r>
              <a:rPr lang="en-US" sz="2200" dirty="0" smtClean="0">
                <a:latin typeface="Segoe UI Semilight" charset="0"/>
                <a:ea typeface="Segoe UI Semilight" charset="0"/>
                <a:cs typeface="Segoe UI Semilight" charset="0"/>
              </a:rPr>
              <a:t>Compaction </a:t>
            </a:r>
            <a:r>
              <a:rPr lang="en-US" sz="2200" dirty="0">
                <a:latin typeface="Segoe UI Semilight" charset="0"/>
                <a:ea typeface="Segoe UI Semilight" charset="0"/>
                <a:cs typeface="Segoe UI Semilight" charset="0"/>
              </a:rPr>
              <a:t>fixes: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Client read latency (99</a:t>
            </a:r>
            <a:r>
              <a:rPr lang="en-US" baseline="30000" dirty="0">
                <a:latin typeface="Segoe UI" charset="0"/>
                <a:ea typeface="Segoe UI" charset="0"/>
                <a:cs typeface="Segoe UI" charset="0"/>
              </a:rPr>
              <a:t>th</a:t>
            </a:r>
            <a:r>
              <a:rPr lang="en-US" dirty="0">
                <a:latin typeface="Segoe UI" charset="0"/>
                <a:ea typeface="Segoe UI" charset="0"/>
                <a:cs typeface="Segoe UI" charset="0"/>
              </a:rPr>
              <a:t> percentile): 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10ms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– 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50ms</a:t>
            </a:r>
            <a:endParaRPr lang="en-US" b="1" dirty="0">
              <a:latin typeface="Segoe UI" charset="0"/>
              <a:ea typeface="Segoe UI" charset="0"/>
              <a:cs typeface="Segoe UI" charset="0"/>
            </a:endParaRP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>
                <a:latin typeface="Segoe UI" charset="0"/>
                <a:ea typeface="Segoe UI" charset="0"/>
                <a:cs typeface="Segoe UI" charset="0"/>
              </a:rPr>
              <a:t>CPU: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5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%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– 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25%</a:t>
            </a:r>
            <a:endParaRPr lang="en-US" b="1" dirty="0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What about our goal?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567530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Segoe UI Semibold" charset="0"/>
                <a:ea typeface="Segoe UI Semibold" charset="0"/>
                <a:cs typeface="Segoe UI Semibold" charset="0"/>
              </a:rPr>
              <a:t>TombstonesScannedPerSecond</a:t>
            </a:r>
            <a:endParaRPr lang="en-US" sz="24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Segoe UI Semibold" charset="0"/>
                <a:ea typeface="Segoe UI Semibold" charset="0"/>
                <a:cs typeface="Segoe UI Semibold" charset="0"/>
              </a:rPr>
              <a:t>KeyCacheMissesPerSecond</a:t>
            </a:r>
            <a:endParaRPr lang="en-US" sz="24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Segoe UI Semibold" charset="0"/>
                <a:ea typeface="Segoe UI Semibold" charset="0"/>
                <a:cs typeface="Segoe UI Semibold" charset="0"/>
              </a:rPr>
              <a:t>…</a:t>
            </a:r>
            <a:endParaRPr lang="ru-RU" sz="2400" b="1" dirty="0"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More metrics!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84027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7200796" cy="331236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Segoe UI Semibold" charset="0"/>
                <a:ea typeface="Segoe UI Semibold" charset="0"/>
                <a:cs typeface="Segoe UI Semibold" charset="0"/>
              </a:rPr>
              <a:t>TombstonesScannedPerSecond</a:t>
            </a:r>
            <a:endParaRPr lang="en-US" sz="24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Segoe UI Semibold" charset="0"/>
                <a:ea typeface="Segoe UI Semibold" charset="0"/>
                <a:cs typeface="Segoe UI Semibold" charset="0"/>
              </a:rPr>
              <a:t>KeyCacheMissesPerSecond</a:t>
            </a:r>
            <a:endParaRPr lang="en-US" sz="2400" b="1" dirty="0">
              <a:latin typeface="Segoe UI Semibold" charset="0"/>
              <a:ea typeface="Segoe UI Semibold" charset="0"/>
              <a:cs typeface="Segoe UI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Segoe UI Semibold" charset="0"/>
                <a:ea typeface="Segoe UI Semibold" charset="0"/>
                <a:cs typeface="Segoe UI Semibold" charset="0"/>
              </a:rPr>
              <a:t>…</a:t>
            </a:r>
            <a:endParaRPr lang="ru-RU" sz="2400" b="1" dirty="0"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More metrics!</a:t>
            </a:r>
            <a:endParaRPr lang="ru-RU" sz="4000" dirty="0"/>
          </a:p>
        </p:txBody>
      </p:sp>
      <p:sp>
        <p:nvSpPr>
          <p:cNvPr id="4" name="Текст 2" descr=" 4"/>
          <p:cNvSpPr txBox="1">
            <a:spLocks/>
          </p:cNvSpPr>
          <p:nvPr/>
        </p:nvSpPr>
        <p:spPr>
          <a:xfrm>
            <a:off x="971604" y="2715766"/>
            <a:ext cx="7848868" cy="3252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US" sz="2200" dirty="0" smtClean="0">
                <a:latin typeface="Segoe UI Semilight" charset="0"/>
                <a:ea typeface="Segoe UI Semilight" charset="0"/>
                <a:cs typeface="Segoe UI Semilight" charset="0"/>
              </a:rPr>
              <a:t>Initial: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Client read latency (99</a:t>
            </a:r>
            <a:r>
              <a:rPr lang="en-US" baseline="30000" dirty="0" smtClean="0">
                <a:latin typeface="Segoe UI" charset="0"/>
                <a:ea typeface="Segoe UI" charset="0"/>
                <a:cs typeface="Segoe UI" charset="0"/>
              </a:rPr>
              <a:t>th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 percentile):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100ms – 2.0s</a:t>
            </a:r>
            <a:endParaRPr lang="en-US" b="1" dirty="0" smtClean="0">
              <a:latin typeface="Segoe UI" charset="0"/>
              <a:ea typeface="Segoe UI" charset="0"/>
              <a:cs typeface="Segoe UI" charset="0"/>
            </a:endParaRP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CPU: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40% – 80%</a:t>
            </a:r>
          </a:p>
          <a:p>
            <a:pPr>
              <a:spcBef>
                <a:spcPts val="400"/>
              </a:spcBef>
            </a:pPr>
            <a:endParaRPr lang="en-US" dirty="0" smtClean="0">
              <a:latin typeface="Segoe UI" charset="0"/>
              <a:ea typeface="Segoe UI" charset="0"/>
              <a:cs typeface="Segoe UI" charset="0"/>
            </a:endParaRPr>
          </a:p>
          <a:p>
            <a:pPr>
              <a:spcBef>
                <a:spcPts val="400"/>
              </a:spcBef>
            </a:pPr>
            <a:r>
              <a:rPr lang="en-US" sz="2200" dirty="0" smtClean="0">
                <a:latin typeface="Segoe UI Semilight" charset="0"/>
                <a:ea typeface="Segoe UI Semilight" charset="0"/>
                <a:cs typeface="Segoe UI Semilight" charset="0"/>
              </a:rPr>
              <a:t>After all fixes: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Client read latency (99</a:t>
            </a:r>
            <a:r>
              <a:rPr lang="en-US" baseline="30000" dirty="0" smtClean="0">
                <a:latin typeface="Segoe UI" charset="0"/>
                <a:ea typeface="Segoe UI" charset="0"/>
                <a:cs typeface="Segoe UI" charset="0"/>
              </a:rPr>
              <a:t>th</a:t>
            </a: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 percentile):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5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ms – 25ms    </a:t>
            </a:r>
            <a:r>
              <a:rPr lang="en-US" b="1" dirty="0" smtClean="0">
                <a:solidFill>
                  <a:srgbClr val="C00000"/>
                </a:solidFill>
                <a:latin typeface="Segoe UI" charset="0"/>
                <a:ea typeface="Segoe UI" charset="0"/>
                <a:cs typeface="Segoe UI" charset="0"/>
              </a:rPr>
              <a:t>50 times less at average!</a:t>
            </a:r>
          </a:p>
          <a:p>
            <a:pPr marL="285750" indent="-285750">
              <a:spcBef>
                <a:spcPts val="400"/>
              </a:spcBef>
              <a:buFont typeface="Arial" charset="0"/>
              <a:buChar char="•"/>
            </a:pPr>
            <a:r>
              <a:rPr lang="en-US" dirty="0" smtClean="0">
                <a:latin typeface="Segoe UI" charset="0"/>
                <a:ea typeface="Segoe UI" charset="0"/>
                <a:cs typeface="Segoe UI" charset="0"/>
              </a:rPr>
              <a:t>CPU: </a:t>
            </a:r>
            <a:r>
              <a:rPr lang="en-US" b="1" dirty="0">
                <a:latin typeface="Segoe UI" charset="0"/>
                <a:ea typeface="Segoe UI" charset="0"/>
                <a:cs typeface="Segoe UI" charset="0"/>
              </a:rPr>
              <a:t>5</a:t>
            </a:r>
            <a:r>
              <a:rPr lang="en-US" b="1" dirty="0" smtClean="0">
                <a:latin typeface="Segoe UI" charset="0"/>
                <a:ea typeface="Segoe UI" charset="0"/>
                <a:cs typeface="Segoe UI" charset="0"/>
              </a:rPr>
              <a:t>% – 15%  				     </a:t>
            </a:r>
            <a:r>
              <a:rPr lang="en-US" b="1" dirty="0" smtClean="0">
                <a:solidFill>
                  <a:srgbClr val="C00000"/>
                </a:solidFill>
                <a:latin typeface="Segoe UI" charset="0"/>
                <a:ea typeface="Segoe UI" charset="0"/>
                <a:cs typeface="Segoe UI" charset="0"/>
              </a:rPr>
              <a:t>7 times less at average</a:t>
            </a:r>
            <a:endParaRPr lang="en-US" b="1" dirty="0">
              <a:solidFill>
                <a:srgbClr val="C00000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65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 descr=" 3"/>
          <p:cNvSpPr>
            <a:spLocks noGrp="1"/>
          </p:cNvSpPr>
          <p:nvPr>
            <p:ph type="body" sz="half" idx="2"/>
          </p:nvPr>
        </p:nvSpPr>
        <p:spPr>
          <a:xfrm>
            <a:off x="971604" y="1419622"/>
            <a:ext cx="3584377" cy="331236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24 x 7 x 365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Guarantee </a:t>
            </a:r>
            <a:r>
              <a:rPr lang="en-US" sz="2000" dirty="0"/>
              <a:t>of </a:t>
            </a:r>
            <a:r>
              <a:rPr lang="en-US" sz="2000" dirty="0" smtClean="0"/>
              <a:t>delivering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smtClean="0">
                <a:solidFill>
                  <a:srgbClr val="C00000"/>
                </a:solidFill>
              </a:rPr>
              <a:t>Delivery time &lt;= 1 minute</a:t>
            </a:r>
            <a:endParaRPr lang="ru-RU" sz="2000" dirty="0">
              <a:solidFill>
                <a:srgbClr val="C00000"/>
              </a:solidFill>
            </a:endParaRPr>
          </a:p>
        </p:txBody>
      </p:sp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Requirements</a:t>
            </a:r>
            <a:endParaRPr lang="ru-RU" sz="4000" dirty="0"/>
          </a:p>
        </p:txBody>
      </p:sp>
      <p:pic>
        <p:nvPicPr>
          <p:cNvPr id="8" name="Рисунок 5" descr="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4" r="-22330"/>
          <a:stretch/>
        </p:blipFill>
        <p:spPr>
          <a:xfrm>
            <a:off x="4555981" y="1455366"/>
            <a:ext cx="4869001" cy="324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1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270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cap="none" dirty="0" smtClean="0"/>
              <a:t>Extra: The effect of the slow queries</a:t>
            </a:r>
            <a:endParaRPr lang="ru-RU" sz="3200" dirty="0"/>
          </a:p>
        </p:txBody>
      </p:sp>
      <p:sp>
        <p:nvSpPr>
          <p:cNvPr id="4" name="Овал 3"/>
          <p:cNvSpPr/>
          <p:nvPr/>
        </p:nvSpPr>
        <p:spPr>
          <a:xfrm>
            <a:off x="1187624" y="1707654"/>
            <a:ext cx="648072" cy="648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/>
          <p:cNvSpPr/>
          <p:nvPr/>
        </p:nvSpPr>
        <p:spPr>
          <a:xfrm>
            <a:off x="2051720" y="1707654"/>
            <a:ext cx="648072" cy="648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2915816" y="1675656"/>
            <a:ext cx="648072" cy="648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3779912" y="1675656"/>
            <a:ext cx="648072" cy="648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4644008" y="1675656"/>
            <a:ext cx="648072" cy="648072"/>
          </a:xfrm>
          <a:prstGeom prst="ellipse">
            <a:avLst/>
          </a:prstGeom>
          <a:solidFill>
            <a:srgbClr val="00823B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5508104" y="1706141"/>
            <a:ext cx="648072" cy="648072"/>
          </a:xfrm>
          <a:prstGeom prst="ellipse">
            <a:avLst/>
          </a:prstGeom>
          <a:solidFill>
            <a:srgbClr val="00823B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6372200" y="1675656"/>
            <a:ext cx="648072" cy="648072"/>
          </a:xfrm>
          <a:prstGeom prst="ellipse">
            <a:avLst/>
          </a:prstGeom>
          <a:solidFill>
            <a:srgbClr val="00823B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7236296" y="1675656"/>
            <a:ext cx="648072" cy="648072"/>
          </a:xfrm>
          <a:prstGeom prst="ellipse">
            <a:avLst/>
          </a:prstGeom>
          <a:solidFill>
            <a:srgbClr val="00823B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051720" y="3407525"/>
            <a:ext cx="1584176" cy="632706"/>
          </a:xfrm>
          <a:prstGeom prst="rect">
            <a:avLst/>
          </a:prstGeom>
        </p:spPr>
        <p:txBody>
          <a:bodyPr wrap="square" lIns="0" rtlCol="0" anchor="t">
            <a:normAutofit/>
          </a:bodyPr>
          <a:lstStyle/>
          <a:p>
            <a:r>
              <a:rPr lang="en-US" dirty="0" smtClean="0"/>
              <a:t>pending tasks</a:t>
            </a:r>
            <a:endParaRPr lang="ru-RU" dirty="0" smtClean="0"/>
          </a:p>
        </p:txBody>
      </p:sp>
      <p:sp>
        <p:nvSpPr>
          <p:cNvPr id="15" name="Левая фигурная скобка 14"/>
          <p:cNvSpPr/>
          <p:nvPr/>
        </p:nvSpPr>
        <p:spPr>
          <a:xfrm rot="16200000">
            <a:off x="5832047" y="1311517"/>
            <a:ext cx="936104" cy="316853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4665315" y="3363838"/>
            <a:ext cx="3384562" cy="720080"/>
          </a:xfrm>
          <a:prstGeom prst="rect">
            <a:avLst/>
          </a:prstGeom>
        </p:spPr>
        <p:txBody>
          <a:bodyPr wrap="square" lIns="0" rtlCol="0" anchor="t">
            <a:normAutofit/>
          </a:bodyPr>
          <a:lstStyle/>
          <a:p>
            <a:pPr algn="ctr"/>
            <a:r>
              <a:rPr lang="en-US" dirty="0" err="1" smtClean="0"/>
              <a:t>concurrent_reads</a:t>
            </a:r>
            <a:endParaRPr lang="ru-RU" dirty="0" smtClean="0"/>
          </a:p>
        </p:txBody>
      </p:sp>
      <p:sp>
        <p:nvSpPr>
          <p:cNvPr id="17" name="Левая фигурная скобка 16"/>
          <p:cNvSpPr/>
          <p:nvPr/>
        </p:nvSpPr>
        <p:spPr>
          <a:xfrm rot="16200000">
            <a:off x="2364017" y="1323206"/>
            <a:ext cx="936104" cy="316853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949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1600" y="267494"/>
            <a:ext cx="7200800" cy="940166"/>
          </a:xfrm>
        </p:spPr>
        <p:txBody>
          <a:bodyPr>
            <a:normAutofit/>
          </a:bodyPr>
          <a:lstStyle/>
          <a:p>
            <a:r>
              <a:rPr lang="en-US" sz="4200" cap="none" dirty="0" smtClean="0"/>
              <a:t>When </a:t>
            </a:r>
            <a:r>
              <a:rPr lang="en-US" sz="4200" cap="none" dirty="0"/>
              <a:t>C</a:t>
            </a:r>
            <a:r>
              <a:rPr lang="en-US" sz="4200" cap="none" dirty="0" smtClean="0"/>
              <a:t>assandra just works</a:t>
            </a:r>
            <a:endParaRPr lang="ru-RU" sz="4200" cap="none" dirty="0"/>
          </a:p>
        </p:txBody>
      </p:sp>
    </p:spTree>
    <p:extLst>
      <p:ext uri="{BB962C8B-B14F-4D97-AF65-F5344CB8AC3E}">
        <p14:creationId xmlns:p14="http://schemas.microsoft.com/office/powerpoint/2010/main" val="187394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1600" y="267494"/>
            <a:ext cx="7200800" cy="940166"/>
          </a:xfrm>
        </p:spPr>
        <p:txBody>
          <a:bodyPr>
            <a:normAutofit/>
          </a:bodyPr>
          <a:lstStyle/>
          <a:p>
            <a:r>
              <a:rPr lang="en-US" sz="4200" cap="none" dirty="0" smtClean="0"/>
              <a:t>When </a:t>
            </a:r>
            <a:r>
              <a:rPr lang="en-US" sz="4200" cap="none" dirty="0"/>
              <a:t>C</a:t>
            </a:r>
            <a:r>
              <a:rPr lang="en-US" sz="4200" cap="none" dirty="0" smtClean="0"/>
              <a:t>assandra just works</a:t>
            </a:r>
            <a:endParaRPr lang="ru-RU" sz="4200" cap="none" dirty="0"/>
          </a:p>
        </p:txBody>
      </p:sp>
      <p:pic>
        <p:nvPicPr>
          <p:cNvPr id="3" name="Рисунок 2" descr="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425180"/>
            <a:ext cx="3610758" cy="257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8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 descr=" 5"/>
          <p:cNvSpPr>
            <a:spLocks noGrp="1"/>
          </p:cNvSpPr>
          <p:nvPr>
            <p:ph type="title"/>
          </p:nvPr>
        </p:nvSpPr>
        <p:spPr>
          <a:xfrm>
            <a:off x="971600" y="267494"/>
            <a:ext cx="7200800" cy="940166"/>
          </a:xfrm>
        </p:spPr>
        <p:txBody>
          <a:bodyPr>
            <a:normAutofit/>
          </a:bodyPr>
          <a:lstStyle/>
          <a:p>
            <a:r>
              <a:rPr lang="en-US" sz="4200" cap="none" dirty="0" smtClean="0"/>
              <a:t>When </a:t>
            </a:r>
            <a:r>
              <a:rPr lang="en-US" sz="4200" cap="none" dirty="0"/>
              <a:t>C</a:t>
            </a:r>
            <a:r>
              <a:rPr lang="en-US" sz="4200" cap="none" dirty="0" smtClean="0"/>
              <a:t>assandra just works</a:t>
            </a:r>
            <a:endParaRPr lang="ru-RU" sz="4200" cap="none" dirty="0"/>
          </a:p>
        </p:txBody>
      </p:sp>
      <p:pic>
        <p:nvPicPr>
          <p:cNvPr id="3" name="Рисунок 2" descr="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425180"/>
            <a:ext cx="3610758" cy="2575320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425180"/>
            <a:ext cx="4555401" cy="257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57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Kontur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C00000"/>
      </a:accent1>
      <a:accent2>
        <a:srgbClr val="F2F2F2"/>
      </a:accent2>
      <a:accent3>
        <a:srgbClr val="0070C0"/>
      </a:accent3>
      <a:accent4>
        <a:srgbClr val="92D050"/>
      </a:accent4>
      <a:accent5>
        <a:srgbClr val="FF0000"/>
      </a:accent5>
      <a:accent6>
        <a:srgbClr val="FFC000"/>
      </a:accent6>
      <a:hlink>
        <a:srgbClr val="0070C0"/>
      </a:hlink>
      <a:folHlink>
        <a:srgbClr val="800080"/>
      </a:folHlink>
    </a:clrScheme>
    <a:fontScheme name="Kontur Segoe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lIns="0" anchor="b">
        <a:normAutofit/>
      </a:bodyPr>
      <a:lstStyle>
        <a:defPPr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7986</TotalTime>
  <Words>6035</Words>
  <Application>Microsoft Macintosh PowerPoint</Application>
  <PresentationFormat>On-screen Show (16:9)</PresentationFormat>
  <Paragraphs>774</Paragraphs>
  <Slides>61</Slides>
  <Notes>61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2" baseType="lpstr">
      <vt:lpstr>Тема Office</vt:lpstr>
      <vt:lpstr>PowerPoint Presentation</vt:lpstr>
      <vt:lpstr>Who am i?</vt:lpstr>
      <vt:lpstr>SKB Kontur</vt:lpstr>
      <vt:lpstr>retail</vt:lpstr>
      <vt:lpstr>Requirements</vt:lpstr>
      <vt:lpstr>Requirements</vt:lpstr>
      <vt:lpstr>When Cassandra just works</vt:lpstr>
      <vt:lpstr>When Cassandra just works</vt:lpstr>
      <vt:lpstr>When Cassandra just works</vt:lpstr>
      <vt:lpstr>Smart guy</vt:lpstr>
      <vt:lpstr>The problem</vt:lpstr>
      <vt:lpstr>Hypothesis 1: anomalies in metrics</vt:lpstr>
      <vt:lpstr>Hypothesis 1: anomalies in metrics</vt:lpstr>
      <vt:lpstr>Hypothesis 2: Compaction</vt:lpstr>
      <vt:lpstr>Hypothesis 2: Compaction</vt:lpstr>
      <vt:lpstr>Hypothesis 3: GC</vt:lpstr>
      <vt:lpstr>Hypothesis 3: GC</vt:lpstr>
      <vt:lpstr>Java Mission Control and Java Flight Recorder</vt:lpstr>
      <vt:lpstr>What tables cause most reads of SSTables?</vt:lpstr>
      <vt:lpstr>SSTablesPerSecond</vt:lpstr>
      <vt:lpstr>SSTablesPerSecond: results</vt:lpstr>
      <vt:lpstr>Problem 1: Invalid timestamp usage</vt:lpstr>
      <vt:lpstr>Problem 1: Invalid timestamp usage</vt:lpstr>
      <vt:lpstr>Problem 1: Invalid timestamp usage</vt:lpstr>
      <vt:lpstr>Problem 1: Invalid timestamp usage</vt:lpstr>
      <vt:lpstr>Problem 1: Invalid timestamp usage</vt:lpstr>
      <vt:lpstr>Problem 1: Invalid timestamp usage</vt:lpstr>
      <vt:lpstr>Problem 1: Invalid timestamp usage</vt:lpstr>
      <vt:lpstr>Problem 1: Invalid timestamp usage</vt:lpstr>
      <vt:lpstr>Problem 1: Invalid timestamp usage</vt:lpstr>
      <vt:lpstr>Problem 1: Invalid timestamp usage</vt:lpstr>
      <vt:lpstr>Problem 2: Few writes, many reads</vt:lpstr>
      <vt:lpstr>Problem 2: Few writes, many reads</vt:lpstr>
      <vt:lpstr>Problem 3: Aggressive time series</vt:lpstr>
      <vt:lpstr>Problem 3: Aggressive time series</vt:lpstr>
      <vt:lpstr>Problem 3: Aggressive time series</vt:lpstr>
      <vt:lpstr>Problem 3: Aggressive time series</vt:lpstr>
      <vt:lpstr>Problem 3: Aggressive time series</vt:lpstr>
      <vt:lpstr>Problem 3: Aggressive time series</vt:lpstr>
      <vt:lpstr>Problem 3: Aggressive time series</vt:lpstr>
      <vt:lpstr>Problem 3: Aggressive time series</vt:lpstr>
      <vt:lpstr>Problem 3: Aggressive time series</vt:lpstr>
      <vt:lpstr>SSTablesPerSecond: before</vt:lpstr>
      <vt:lpstr>SSTablesPerSecond: after</vt:lpstr>
      <vt:lpstr>What about our goal?</vt:lpstr>
      <vt:lpstr>Profile again</vt:lpstr>
      <vt:lpstr>Look at metrics again</vt:lpstr>
      <vt:lpstr>Look at metrics again</vt:lpstr>
      <vt:lpstr>Look at metrics again</vt:lpstr>
      <vt:lpstr>LiveScannedPerSecond</vt:lpstr>
      <vt:lpstr>LiveScannedPerSecond: results</vt:lpstr>
      <vt:lpstr>LiveScannedPerSecond: results</vt:lpstr>
      <vt:lpstr>What about our goal?</vt:lpstr>
      <vt:lpstr>Profile again</vt:lpstr>
      <vt:lpstr>Profile again</vt:lpstr>
      <vt:lpstr>What about our goal?</vt:lpstr>
      <vt:lpstr>What about our goal?</vt:lpstr>
      <vt:lpstr>More metrics!</vt:lpstr>
      <vt:lpstr>More metrics!</vt:lpstr>
      <vt:lpstr>Thank you</vt:lpstr>
      <vt:lpstr>Extra: The effect of the slow queries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Контур 4:3</dc:title>
  <dc:subject/>
  <dc:creator>Бурмистров Иван Сергеевич</dc:creator>
  <cp:keywords/>
  <dc:description/>
  <cp:lastModifiedBy>A</cp:lastModifiedBy>
  <cp:revision>297</cp:revision>
  <dcterms:created xsi:type="dcterms:W3CDTF">2014-03-14T10:29:29Z</dcterms:created>
  <dcterms:modified xsi:type="dcterms:W3CDTF">2015-12-22T09:17:53Z</dcterms:modified>
  <cp:category/>
</cp:coreProperties>
</file>

<file path=docProps/thumbnail.jpeg>
</file>